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notesMasterIdLst>
    <p:notesMasterId r:id="rId49"/>
  </p:notesMasterIdLst>
  <p:handoutMasterIdLst>
    <p:handoutMasterId r:id="rId50"/>
  </p:handoutMasterIdLst>
  <p:sldIdLst>
    <p:sldId id="256" r:id="rId2"/>
    <p:sldId id="326" r:id="rId3"/>
    <p:sldId id="324" r:id="rId4"/>
    <p:sldId id="325" r:id="rId5"/>
    <p:sldId id="323" r:id="rId6"/>
    <p:sldId id="298" r:id="rId7"/>
    <p:sldId id="327" r:id="rId8"/>
    <p:sldId id="353" r:id="rId9"/>
    <p:sldId id="354" r:id="rId10"/>
    <p:sldId id="328" r:id="rId11"/>
    <p:sldId id="358" r:id="rId12"/>
    <p:sldId id="357" r:id="rId13"/>
    <p:sldId id="329" r:id="rId14"/>
    <p:sldId id="320" r:id="rId15"/>
    <p:sldId id="321" r:id="rId16"/>
    <p:sldId id="284" r:id="rId17"/>
    <p:sldId id="331" r:id="rId18"/>
    <p:sldId id="332" r:id="rId19"/>
    <p:sldId id="333" r:id="rId20"/>
    <p:sldId id="334" r:id="rId21"/>
    <p:sldId id="335" r:id="rId22"/>
    <p:sldId id="336" r:id="rId23"/>
    <p:sldId id="337" r:id="rId24"/>
    <p:sldId id="339" r:id="rId25"/>
    <p:sldId id="338" r:id="rId26"/>
    <p:sldId id="340" r:id="rId27"/>
    <p:sldId id="300" r:id="rId28"/>
    <p:sldId id="309" r:id="rId29"/>
    <p:sldId id="312" r:id="rId30"/>
    <p:sldId id="313" r:id="rId31"/>
    <p:sldId id="341" r:id="rId32"/>
    <p:sldId id="342" r:id="rId33"/>
    <p:sldId id="343" r:id="rId34"/>
    <p:sldId id="344" r:id="rId35"/>
    <p:sldId id="345" r:id="rId36"/>
    <p:sldId id="319" r:id="rId37"/>
    <p:sldId id="346" r:id="rId38"/>
    <p:sldId id="347" r:id="rId39"/>
    <p:sldId id="348" r:id="rId40"/>
    <p:sldId id="349" r:id="rId41"/>
    <p:sldId id="350" r:id="rId42"/>
    <p:sldId id="308" r:id="rId43"/>
    <p:sldId id="316" r:id="rId44"/>
    <p:sldId id="351" r:id="rId45"/>
    <p:sldId id="317" r:id="rId46"/>
    <p:sldId id="318" r:id="rId47"/>
    <p:sldId id="352"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C99294-0361-4109-8771-A5C365B9636E}" type="datetimeFigureOut">
              <a:rPr lang="en-US" smtClean="0"/>
              <a:t>4/14/2020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8878EB-EAA4-42E5-B8E6-FECFDC3B1DE4}" type="slidenum">
              <a:rPr lang="en-US" smtClean="0"/>
              <a:t>‹#›</a:t>
            </a:fld>
            <a:endParaRPr lang="en-US"/>
          </a:p>
        </p:txBody>
      </p:sp>
    </p:spTree>
    <p:extLst>
      <p:ext uri="{BB962C8B-B14F-4D97-AF65-F5344CB8AC3E}">
        <p14:creationId xmlns:p14="http://schemas.microsoft.com/office/powerpoint/2010/main" val="355088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9083D3B-0E63-4DD3-B2A8-1F7CFEDF2459}" type="datetimeFigureOut">
              <a:rPr lang="en-US" smtClean="0"/>
              <a:t>4/14/2020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8A080F6-7C09-4431-8672-BC04031A82B5}" type="slidenum">
              <a:rPr lang="en-US" smtClean="0"/>
              <a:t>‹#›</a:t>
            </a:fld>
            <a:endParaRPr lang="en-US"/>
          </a:p>
        </p:txBody>
      </p:sp>
    </p:spTree>
    <p:extLst>
      <p:ext uri="{BB962C8B-B14F-4D97-AF65-F5344CB8AC3E}">
        <p14:creationId xmlns:p14="http://schemas.microsoft.com/office/powerpoint/2010/main" val="162479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baptismal covenant is our challenge, charge </a:t>
            </a:r>
            <a:r>
              <a:rPr lang="en-US" dirty="0"/>
              <a:t>and </a:t>
            </a:r>
            <a:r>
              <a:rPr lang="en-US" dirty="0" smtClean="0"/>
              <a:t>comfort</a:t>
            </a:r>
            <a:r>
              <a:rPr lang="en-US" dirty="0"/>
              <a:t>. This is the </a:t>
            </a:r>
            <a:r>
              <a:rPr lang="en-US" dirty="0" smtClean="0"/>
              <a:t>WHY behind what </a:t>
            </a:r>
            <a:r>
              <a:rPr lang="en-US" dirty="0"/>
              <a:t>we do!</a:t>
            </a:r>
          </a:p>
        </p:txBody>
      </p:sp>
      <p:sp>
        <p:nvSpPr>
          <p:cNvPr id="4" name="Slide Number Placeholder 3"/>
          <p:cNvSpPr>
            <a:spLocks noGrp="1"/>
          </p:cNvSpPr>
          <p:nvPr>
            <p:ph type="sldNum" sz="quarter" idx="5"/>
          </p:nvPr>
        </p:nvSpPr>
        <p:spPr/>
        <p:txBody>
          <a:bodyPr/>
          <a:lstStyle/>
          <a:p>
            <a:fld id="{18A080F6-7C09-4431-8672-BC04031A82B5}" type="slidenum">
              <a:rPr lang="en-US" smtClean="0"/>
              <a:t>2</a:t>
            </a:fld>
            <a:endParaRPr lang="en-US"/>
          </a:p>
        </p:txBody>
      </p:sp>
    </p:spTree>
    <p:extLst>
      <p:ext uri="{BB962C8B-B14F-4D97-AF65-F5344CB8AC3E}">
        <p14:creationId xmlns:p14="http://schemas.microsoft.com/office/powerpoint/2010/main" val="86005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a:t>
            </a:r>
            <a:r>
              <a:rPr lang="en-US" baseline="0" dirty="0" smtClean="0"/>
              <a:t> districts began teaching students to be “</a:t>
            </a:r>
            <a:r>
              <a:rPr lang="en-US" baseline="0" dirty="0" err="1" smtClean="0"/>
              <a:t>upstanders</a:t>
            </a:r>
            <a:r>
              <a:rPr lang="en-US" baseline="0" dirty="0" smtClean="0"/>
              <a:t>” to address alarming rates of suicides and school violence due to bullying.</a:t>
            </a:r>
            <a:endParaRPr lang="en-US" dirty="0"/>
          </a:p>
        </p:txBody>
      </p:sp>
      <p:sp>
        <p:nvSpPr>
          <p:cNvPr id="4" name="Slide Number Placeholder 3"/>
          <p:cNvSpPr>
            <a:spLocks noGrp="1"/>
          </p:cNvSpPr>
          <p:nvPr>
            <p:ph type="sldNum" sz="quarter" idx="10"/>
          </p:nvPr>
        </p:nvSpPr>
        <p:spPr/>
        <p:txBody>
          <a:bodyPr/>
          <a:lstStyle/>
          <a:p>
            <a:fld id="{18A080F6-7C09-4431-8672-BC04031A82B5}" type="slidenum">
              <a:rPr lang="en-US" smtClean="0"/>
              <a:t>14</a:t>
            </a:fld>
            <a:endParaRPr lang="en-US"/>
          </a:p>
        </p:txBody>
      </p:sp>
    </p:spTree>
    <p:extLst>
      <p:ext uri="{BB962C8B-B14F-4D97-AF65-F5344CB8AC3E}">
        <p14:creationId xmlns:p14="http://schemas.microsoft.com/office/powerpoint/2010/main" val="1325108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Colleges and universities began teaching active bystander training to help</a:t>
            </a:r>
            <a:r>
              <a:rPr lang="en-US" baseline="0" dirty="0" smtClean="0"/>
              <a:t> students to intervene to reduce sexual attacks on campuses.</a:t>
            </a:r>
            <a:endParaRPr lang="en-US" dirty="0"/>
          </a:p>
        </p:txBody>
      </p:sp>
      <p:sp>
        <p:nvSpPr>
          <p:cNvPr id="4" name="Slide Number Placeholder 3"/>
          <p:cNvSpPr>
            <a:spLocks noGrp="1"/>
          </p:cNvSpPr>
          <p:nvPr>
            <p:ph type="sldNum" sz="quarter" idx="10"/>
          </p:nvPr>
        </p:nvSpPr>
        <p:spPr/>
        <p:txBody>
          <a:bodyPr/>
          <a:lstStyle/>
          <a:p>
            <a:fld id="{18A080F6-7C09-4431-8672-BC04031A82B5}" type="slidenum">
              <a:rPr lang="en-US" smtClean="0"/>
              <a:t>15</a:t>
            </a:fld>
            <a:endParaRPr lang="en-US"/>
          </a:p>
        </p:txBody>
      </p:sp>
    </p:spTree>
    <p:extLst>
      <p:ext uri="{BB962C8B-B14F-4D97-AF65-F5344CB8AC3E}">
        <p14:creationId xmlns:p14="http://schemas.microsoft.com/office/powerpoint/2010/main" val="132017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Bystander Anti-Racism is in response to attacks on people</a:t>
            </a:r>
            <a:r>
              <a:rPr lang="en-US" baseline="0" dirty="0" smtClean="0"/>
              <a:t> based on race, as well as religion and residency status.</a:t>
            </a:r>
            <a:endParaRPr lang="en-US" dirty="0"/>
          </a:p>
        </p:txBody>
      </p:sp>
      <p:sp>
        <p:nvSpPr>
          <p:cNvPr id="4" name="Slide Number Placeholder 3"/>
          <p:cNvSpPr>
            <a:spLocks noGrp="1"/>
          </p:cNvSpPr>
          <p:nvPr>
            <p:ph type="sldNum" sz="quarter" idx="10"/>
          </p:nvPr>
        </p:nvSpPr>
        <p:spPr/>
        <p:txBody>
          <a:bodyPr/>
          <a:lstStyle/>
          <a:p>
            <a:fld id="{18A080F6-7C09-4431-8672-BC04031A82B5}" type="slidenum">
              <a:rPr lang="en-US" smtClean="0"/>
              <a:t>16</a:t>
            </a:fld>
            <a:endParaRPr lang="en-US"/>
          </a:p>
        </p:txBody>
      </p:sp>
    </p:spTree>
    <p:extLst>
      <p:ext uri="{BB962C8B-B14F-4D97-AF65-F5344CB8AC3E}">
        <p14:creationId xmlns:p14="http://schemas.microsoft.com/office/powerpoint/2010/main" val="405223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Jersey residents at Newark Airport, after the January 2017 travel ban was announced. In front, Rev. Maristela Freiberg.</a:t>
            </a:r>
          </a:p>
        </p:txBody>
      </p:sp>
      <p:sp>
        <p:nvSpPr>
          <p:cNvPr id="4" name="Slide Number Placeholder 3"/>
          <p:cNvSpPr>
            <a:spLocks noGrp="1"/>
          </p:cNvSpPr>
          <p:nvPr>
            <p:ph type="sldNum" sz="quarter" idx="5"/>
          </p:nvPr>
        </p:nvSpPr>
        <p:spPr/>
        <p:txBody>
          <a:bodyPr/>
          <a:lstStyle/>
          <a:p>
            <a:fld id="{18A080F6-7C09-4431-8672-BC04031A82B5}" type="slidenum">
              <a:rPr lang="en-US" smtClean="0"/>
              <a:t>27</a:t>
            </a:fld>
            <a:endParaRPr lang="en-US"/>
          </a:p>
        </p:txBody>
      </p:sp>
    </p:spTree>
    <p:extLst>
      <p:ext uri="{BB962C8B-B14F-4D97-AF65-F5344CB8AC3E}">
        <p14:creationId xmlns:p14="http://schemas.microsoft.com/office/powerpoint/2010/main" val="408892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Union/Essex County (NJ) clergy marching to protest scheduled deportation of a man. Rev. Kathryn Irwin in front.</a:t>
            </a:r>
          </a:p>
        </p:txBody>
      </p:sp>
      <p:sp>
        <p:nvSpPr>
          <p:cNvPr id="4" name="Slide Number Placeholder 3"/>
          <p:cNvSpPr>
            <a:spLocks noGrp="1"/>
          </p:cNvSpPr>
          <p:nvPr>
            <p:ph type="sldNum" sz="quarter" idx="5"/>
          </p:nvPr>
        </p:nvSpPr>
        <p:spPr/>
        <p:txBody>
          <a:bodyPr/>
          <a:lstStyle/>
          <a:p>
            <a:fld id="{18A080F6-7C09-4431-8672-BC04031A82B5}" type="slidenum">
              <a:rPr lang="en-US" smtClean="0"/>
              <a:t>28</a:t>
            </a:fld>
            <a:endParaRPr lang="en-US"/>
          </a:p>
        </p:txBody>
      </p:sp>
    </p:spTree>
    <p:extLst>
      <p:ext uri="{BB962C8B-B14F-4D97-AF65-F5344CB8AC3E}">
        <p14:creationId xmlns:p14="http://schemas.microsoft.com/office/powerpoint/2010/main" val="92856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Multi-faith silent march in Charlottesville, VA during white supremacist gathering, 2017.</a:t>
            </a:r>
          </a:p>
        </p:txBody>
      </p:sp>
      <p:sp>
        <p:nvSpPr>
          <p:cNvPr id="4" name="Slide Number Placeholder 3"/>
          <p:cNvSpPr>
            <a:spLocks noGrp="1"/>
          </p:cNvSpPr>
          <p:nvPr>
            <p:ph type="sldNum" sz="quarter" idx="5"/>
          </p:nvPr>
        </p:nvSpPr>
        <p:spPr/>
        <p:txBody>
          <a:bodyPr/>
          <a:lstStyle/>
          <a:p>
            <a:fld id="{18A080F6-7C09-4431-8672-BC04031A82B5}" type="slidenum">
              <a:rPr lang="en-US" smtClean="0"/>
              <a:t>29</a:t>
            </a:fld>
            <a:endParaRPr lang="en-US"/>
          </a:p>
        </p:txBody>
      </p:sp>
    </p:spTree>
    <p:extLst>
      <p:ext uri="{BB962C8B-B14F-4D97-AF65-F5344CB8AC3E}">
        <p14:creationId xmlns:p14="http://schemas.microsoft.com/office/powerpoint/2010/main" val="2487277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Multi-faith clergy in Charlottesville, VA. Note: Men in military gear are not military but members of white supremacist militia groups.</a:t>
            </a:r>
          </a:p>
        </p:txBody>
      </p:sp>
      <p:sp>
        <p:nvSpPr>
          <p:cNvPr id="4" name="Slide Number Placeholder 3"/>
          <p:cNvSpPr>
            <a:spLocks noGrp="1"/>
          </p:cNvSpPr>
          <p:nvPr>
            <p:ph type="sldNum" sz="quarter" idx="5"/>
          </p:nvPr>
        </p:nvSpPr>
        <p:spPr/>
        <p:txBody>
          <a:bodyPr/>
          <a:lstStyle/>
          <a:p>
            <a:fld id="{18A080F6-7C09-4431-8672-BC04031A82B5}" type="slidenum">
              <a:rPr lang="en-US" smtClean="0"/>
              <a:t>30</a:t>
            </a:fld>
            <a:endParaRPr lang="en-US"/>
          </a:p>
        </p:txBody>
      </p:sp>
    </p:spTree>
    <p:extLst>
      <p:ext uri="{BB962C8B-B14F-4D97-AF65-F5344CB8AC3E}">
        <p14:creationId xmlns:p14="http://schemas.microsoft.com/office/powerpoint/2010/main" val="1478034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Each person’s comfort level is different. Find which strategy feels best for you!</a:t>
            </a:r>
            <a:endParaRPr lang="en-US" dirty="0"/>
          </a:p>
        </p:txBody>
      </p:sp>
      <p:sp>
        <p:nvSpPr>
          <p:cNvPr id="4" name="Slide Number Placeholder 3"/>
          <p:cNvSpPr>
            <a:spLocks noGrp="1"/>
          </p:cNvSpPr>
          <p:nvPr>
            <p:ph type="sldNum" sz="quarter" idx="10"/>
          </p:nvPr>
        </p:nvSpPr>
        <p:spPr/>
        <p:txBody>
          <a:bodyPr/>
          <a:lstStyle/>
          <a:p>
            <a:fld id="{18A080F6-7C09-4431-8672-BC04031A82B5}" type="slidenum">
              <a:rPr lang="en-US" smtClean="0"/>
              <a:t>31</a:t>
            </a:fld>
            <a:endParaRPr lang="en-US"/>
          </a:p>
        </p:txBody>
      </p:sp>
    </p:spTree>
    <p:extLst>
      <p:ext uri="{BB962C8B-B14F-4D97-AF65-F5344CB8AC3E}">
        <p14:creationId xmlns:p14="http://schemas.microsoft.com/office/powerpoint/2010/main" val="4201095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USE DISCRETION WITH DOCUMENTING: Keep yourself safe. Do NOT post online without victim’s permission. Law enforcement may ask for your video/photos.</a:t>
            </a:r>
            <a:endParaRPr lang="en-US" dirty="0"/>
          </a:p>
        </p:txBody>
      </p:sp>
      <p:sp>
        <p:nvSpPr>
          <p:cNvPr id="4" name="Slide Number Placeholder 3"/>
          <p:cNvSpPr>
            <a:spLocks noGrp="1"/>
          </p:cNvSpPr>
          <p:nvPr>
            <p:ph type="sldNum" sz="quarter" idx="10"/>
          </p:nvPr>
        </p:nvSpPr>
        <p:spPr/>
        <p:txBody>
          <a:bodyPr/>
          <a:lstStyle/>
          <a:p>
            <a:fld id="{18A080F6-7C09-4431-8672-BC04031A82B5}" type="slidenum">
              <a:rPr lang="en-US" smtClean="0"/>
              <a:t>36</a:t>
            </a:fld>
            <a:endParaRPr lang="en-US"/>
          </a:p>
        </p:txBody>
      </p:sp>
    </p:spTree>
    <p:extLst>
      <p:ext uri="{BB962C8B-B14F-4D97-AF65-F5344CB8AC3E}">
        <p14:creationId xmlns:p14="http://schemas.microsoft.com/office/powerpoint/2010/main" val="12749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Jersey Synod Core Values: Change, Generosity, Respect, Diversity, Interdependence, Faithfulness</a:t>
            </a:r>
          </a:p>
        </p:txBody>
      </p:sp>
      <p:sp>
        <p:nvSpPr>
          <p:cNvPr id="4" name="Slide Number Placeholder 3"/>
          <p:cNvSpPr>
            <a:spLocks noGrp="1"/>
          </p:cNvSpPr>
          <p:nvPr>
            <p:ph type="sldNum" sz="quarter" idx="5"/>
          </p:nvPr>
        </p:nvSpPr>
        <p:spPr/>
        <p:txBody>
          <a:bodyPr/>
          <a:lstStyle/>
          <a:p>
            <a:fld id="{18A080F6-7C09-4431-8672-BC04031A82B5}" type="slidenum">
              <a:rPr lang="en-US" smtClean="0"/>
              <a:t>3</a:t>
            </a:fld>
            <a:endParaRPr lang="en-US"/>
          </a:p>
        </p:txBody>
      </p:sp>
    </p:spTree>
    <p:extLst>
      <p:ext uri="{BB962C8B-B14F-4D97-AF65-F5344CB8AC3E}">
        <p14:creationId xmlns:p14="http://schemas.microsoft.com/office/powerpoint/2010/main" val="264051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 reports of an increase in attacks on Asian</a:t>
            </a:r>
            <a:r>
              <a:rPr lang="en-US" baseline="0" dirty="0" smtClean="0"/>
              <a:t> immigrants and Asian Americans.</a:t>
            </a:r>
            <a:endParaRPr lang="en-US" dirty="0"/>
          </a:p>
        </p:txBody>
      </p:sp>
      <p:sp>
        <p:nvSpPr>
          <p:cNvPr id="4" name="Slide Number Placeholder 3"/>
          <p:cNvSpPr>
            <a:spLocks noGrp="1"/>
          </p:cNvSpPr>
          <p:nvPr>
            <p:ph type="sldNum" sz="quarter" idx="10"/>
          </p:nvPr>
        </p:nvSpPr>
        <p:spPr/>
        <p:txBody>
          <a:bodyPr/>
          <a:lstStyle/>
          <a:p>
            <a:fld id="{18A080F6-7C09-4431-8672-BC04031A82B5}" type="slidenum">
              <a:rPr lang="en-US" smtClean="0"/>
              <a:t>4</a:t>
            </a:fld>
            <a:endParaRPr lang="en-US"/>
          </a:p>
        </p:txBody>
      </p:sp>
    </p:spTree>
    <p:extLst>
      <p:ext uri="{BB962C8B-B14F-4D97-AF65-F5344CB8AC3E}">
        <p14:creationId xmlns:p14="http://schemas.microsoft.com/office/powerpoint/2010/main" val="229824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yet effective demonstration of what bullying looks like.</a:t>
            </a:r>
            <a:endParaRPr lang="en-US" dirty="0"/>
          </a:p>
        </p:txBody>
      </p:sp>
      <p:sp>
        <p:nvSpPr>
          <p:cNvPr id="4" name="Slide Number Placeholder 3"/>
          <p:cNvSpPr>
            <a:spLocks noGrp="1"/>
          </p:cNvSpPr>
          <p:nvPr>
            <p:ph type="sldNum" sz="quarter" idx="10"/>
          </p:nvPr>
        </p:nvSpPr>
        <p:spPr/>
        <p:txBody>
          <a:bodyPr/>
          <a:lstStyle/>
          <a:p>
            <a:fld id="{18A080F6-7C09-4431-8672-BC04031A82B5}" type="slidenum">
              <a:rPr lang="en-US" smtClean="0"/>
              <a:t>6</a:t>
            </a:fld>
            <a:endParaRPr lang="en-US"/>
          </a:p>
        </p:txBody>
      </p:sp>
    </p:spTree>
    <p:extLst>
      <p:ext uri="{BB962C8B-B14F-4D97-AF65-F5344CB8AC3E}">
        <p14:creationId xmlns:p14="http://schemas.microsoft.com/office/powerpoint/2010/main" val="214250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Wink points</a:t>
            </a:r>
            <a:r>
              <a:rPr lang="en-US" baseline="0" dirty="0" smtClean="0"/>
              <a:t> out that what we’ve read as a passive approach by Jesus is actually very strong and direct, yet peaceful. (Ex. Roman soldiers often forced people to carry their packs, BUT they were not to make them carry them more than 1 mile. Jesus says, “Make them respect you by carrying it further, therefore forcing them to do the right thing!”</a:t>
            </a:r>
            <a:endParaRPr lang="en-US" dirty="0"/>
          </a:p>
        </p:txBody>
      </p:sp>
      <p:sp>
        <p:nvSpPr>
          <p:cNvPr id="4" name="Slide Number Placeholder 3"/>
          <p:cNvSpPr>
            <a:spLocks noGrp="1"/>
          </p:cNvSpPr>
          <p:nvPr>
            <p:ph type="sldNum" sz="quarter" idx="10"/>
          </p:nvPr>
        </p:nvSpPr>
        <p:spPr/>
        <p:txBody>
          <a:bodyPr/>
          <a:lstStyle/>
          <a:p>
            <a:fld id="{18A080F6-7C09-4431-8672-BC04031A82B5}" type="slidenum">
              <a:rPr lang="en-US" smtClean="0"/>
              <a:t>7</a:t>
            </a:fld>
            <a:endParaRPr lang="en-US"/>
          </a:p>
        </p:txBody>
      </p:sp>
    </p:spTree>
    <p:extLst>
      <p:ext uri="{BB962C8B-B14F-4D97-AF65-F5344CB8AC3E}">
        <p14:creationId xmlns:p14="http://schemas.microsoft.com/office/powerpoint/2010/main" val="370147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position of aggression or weakness, but one of strength.</a:t>
            </a:r>
          </a:p>
        </p:txBody>
      </p:sp>
      <p:sp>
        <p:nvSpPr>
          <p:cNvPr id="4" name="Slide Number Placeholder 3"/>
          <p:cNvSpPr>
            <a:spLocks noGrp="1"/>
          </p:cNvSpPr>
          <p:nvPr>
            <p:ph type="sldNum" sz="quarter" idx="5"/>
          </p:nvPr>
        </p:nvSpPr>
        <p:spPr/>
        <p:txBody>
          <a:bodyPr/>
          <a:lstStyle/>
          <a:p>
            <a:fld id="{18A080F6-7C09-4431-8672-BC04031A82B5}" type="slidenum">
              <a:rPr lang="en-US" smtClean="0"/>
              <a:t>8</a:t>
            </a:fld>
            <a:endParaRPr lang="en-US"/>
          </a:p>
        </p:txBody>
      </p:sp>
    </p:spTree>
    <p:extLst>
      <p:ext uri="{BB962C8B-B14F-4D97-AF65-F5344CB8AC3E}">
        <p14:creationId xmlns:p14="http://schemas.microsoft.com/office/powerpoint/2010/main" val="268586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 ways we’ve been taught</a:t>
            </a:r>
            <a:r>
              <a:rPr lang="en-US" baseline="0" dirty="0" smtClean="0"/>
              <a:t> that are the human instinctive responses to fear or conflict – either give in or fight.</a:t>
            </a:r>
            <a:endParaRPr lang="en-US" dirty="0"/>
          </a:p>
        </p:txBody>
      </p:sp>
      <p:sp>
        <p:nvSpPr>
          <p:cNvPr id="4" name="Slide Number Placeholder 3"/>
          <p:cNvSpPr>
            <a:spLocks noGrp="1"/>
          </p:cNvSpPr>
          <p:nvPr>
            <p:ph type="sldNum" sz="quarter" idx="10"/>
          </p:nvPr>
        </p:nvSpPr>
        <p:spPr/>
        <p:txBody>
          <a:bodyPr/>
          <a:lstStyle/>
          <a:p>
            <a:fld id="{18A080F6-7C09-4431-8672-BC04031A82B5}" type="slidenum">
              <a:rPr lang="en-US" smtClean="0"/>
              <a:t>9</a:t>
            </a:fld>
            <a:endParaRPr lang="en-US"/>
          </a:p>
        </p:txBody>
      </p:sp>
    </p:spTree>
    <p:extLst>
      <p:ext uri="{BB962C8B-B14F-4D97-AF65-F5344CB8AC3E}">
        <p14:creationId xmlns:p14="http://schemas.microsoft.com/office/powerpoint/2010/main" val="177345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Wink, Walter, “The Powers That Be: Theology For a New Millennium”, 1998, pp. 98-111.</a:t>
            </a:r>
          </a:p>
        </p:txBody>
      </p:sp>
      <p:sp>
        <p:nvSpPr>
          <p:cNvPr id="4" name="Slide Number Placeholder 3"/>
          <p:cNvSpPr>
            <a:spLocks noGrp="1"/>
          </p:cNvSpPr>
          <p:nvPr>
            <p:ph type="sldNum" sz="quarter" idx="5"/>
          </p:nvPr>
        </p:nvSpPr>
        <p:spPr/>
        <p:txBody>
          <a:bodyPr/>
          <a:lstStyle/>
          <a:p>
            <a:fld id="{18A080F6-7C09-4431-8672-BC04031A82B5}" type="slidenum">
              <a:rPr lang="en-US" smtClean="0"/>
              <a:t>10</a:t>
            </a:fld>
            <a:endParaRPr lang="en-US"/>
          </a:p>
        </p:txBody>
      </p:sp>
    </p:spTree>
    <p:extLst>
      <p:ext uri="{BB962C8B-B14F-4D97-AF65-F5344CB8AC3E}">
        <p14:creationId xmlns:p14="http://schemas.microsoft.com/office/powerpoint/2010/main" val="152685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Wink, Walter, “The Powers That Be: Theology For a New Millennium”, 1998, pp. 98-111.</a:t>
            </a:r>
          </a:p>
        </p:txBody>
      </p:sp>
      <p:sp>
        <p:nvSpPr>
          <p:cNvPr id="4" name="Slide Number Placeholder 3"/>
          <p:cNvSpPr>
            <a:spLocks noGrp="1"/>
          </p:cNvSpPr>
          <p:nvPr>
            <p:ph type="sldNum" sz="quarter" idx="5"/>
          </p:nvPr>
        </p:nvSpPr>
        <p:spPr/>
        <p:txBody>
          <a:bodyPr/>
          <a:lstStyle/>
          <a:p>
            <a:fld id="{18A080F6-7C09-4431-8672-BC04031A82B5}" type="slidenum">
              <a:rPr lang="en-US" smtClean="0"/>
              <a:t>11</a:t>
            </a:fld>
            <a:endParaRPr lang="en-US"/>
          </a:p>
        </p:txBody>
      </p:sp>
    </p:spTree>
    <p:extLst>
      <p:ext uri="{BB962C8B-B14F-4D97-AF65-F5344CB8AC3E}">
        <p14:creationId xmlns:p14="http://schemas.microsoft.com/office/powerpoint/2010/main" val="147631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845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743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526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058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495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854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132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504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396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34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584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540677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teachsafeschools.org/bully_menu5-2.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h.edu/sharp/bystande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ted.com/talks/clint_smith_the_danger_of_silence"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nbcnews.com/news/asian-america/asian-americans-report-nearly-500-racist-acts-over-last-week-n116982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alanberkowitz.com/videos.php" TargetMode="External"/><Relationship Id="rId2" Type="http://schemas.openxmlformats.org/officeDocument/2006/relationships/hyperlink" Target="http://abc.go.com/shows/what-would-you-do" TargetMode="External"/><Relationship Id="rId1" Type="http://schemas.openxmlformats.org/officeDocument/2006/relationships/slideLayout" Target="../slideLayouts/slideLayout7.xml"/><Relationship Id="rId4" Type="http://schemas.openxmlformats.org/officeDocument/2006/relationships/hyperlink" Target="file:///C:\Users\Owner\AppData\Local\Temp\Bystander_discrim_review.pdf"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givingvoicetovaluesthebook.com/resources-for-educators/"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thisisworr.org/wp-content/multiverso-files/1_5992181908ac4/CLERGY-ANTI-RACISM-PREPAREDNESS-TOOLKIT.FINAL_.pdf" TargetMode="External"/><Relationship Id="rId2" Type="http://schemas.openxmlformats.org/officeDocument/2006/relationships/hyperlink" Target="http://web.mit.edu/bystanders/index.html" TargetMode="External"/><Relationship Id="rId1" Type="http://schemas.openxmlformats.org/officeDocument/2006/relationships/slideLayout" Target="../slideLayouts/slideLayout7.xml"/><Relationship Id="rId5" Type="http://schemas.openxmlformats.org/officeDocument/2006/relationships/hyperlink" Target="https://www.ted.com/talks/clint_smith_the_danger_of_silence" TargetMode="External"/><Relationship Id="rId4" Type="http://schemas.openxmlformats.org/officeDocument/2006/relationships/hyperlink" Target="https://www.splcenter.org/20150126/speak-responding-everyday-bigotry"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justice.gov/crt/educational-opportunities-section" TargetMode="External"/><Relationship Id="rId2" Type="http://schemas.openxmlformats.org/officeDocument/2006/relationships/hyperlink" Target="https://www.umass.edu/umatter/be-active-bystander" TargetMode="External"/><Relationship Id="rId1" Type="http://schemas.openxmlformats.org/officeDocument/2006/relationships/slideLayout" Target="../slideLayouts/slideLayout7.xml"/><Relationship Id="rId4" Type="http://schemas.openxmlformats.org/officeDocument/2006/relationships/hyperlink" Target="https://www.youtube.com/watch?v=zR3ojs2C2j4"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nobully.org/" TargetMode="External"/><Relationship Id="rId2" Type="http://schemas.openxmlformats.org/officeDocument/2006/relationships/hyperlink" Target="https://www.youtube.com/watch?v=mnKPEsbTo9s" TargetMode="External"/><Relationship Id="rId1" Type="http://schemas.openxmlformats.org/officeDocument/2006/relationships/slideLayout" Target="../slideLayouts/slideLayout7.xml"/><Relationship Id="rId5" Type="http://schemas.openxmlformats.org/officeDocument/2006/relationships/hyperlink" Target="http://www.tolerance.org/" TargetMode="External"/><Relationship Id="rId4" Type="http://schemas.openxmlformats.org/officeDocument/2006/relationships/hyperlink" Target="http://www.opheliaproject.org/teaching/Role%20Playing%20Packet.pdf"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nbcnews.com/know-your-value/feature/nbc-s-vicky-nguyen-coronavirus-capitulating-anti-asian-racism-it-ncna117192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nKPEsbTo9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45810"/>
            <a:ext cx="9144000" cy="1010631"/>
          </a:xfrm>
        </p:spPr>
        <p:txBody>
          <a:bodyPr>
            <a:normAutofit/>
          </a:bodyPr>
          <a:lstStyle/>
          <a:p>
            <a:r>
              <a:rPr lang="en-US" sz="5400" b="1" dirty="0"/>
              <a:t>ACTIVE BYSTANDER TRAINING</a:t>
            </a:r>
            <a:endParaRPr lang="en-US" sz="5400" i="1" dirty="0"/>
          </a:p>
        </p:txBody>
      </p:sp>
      <p:sp>
        <p:nvSpPr>
          <p:cNvPr id="82" name="Freeform 16">
            <a:extLst>
              <a:ext uri="{FF2B5EF4-FFF2-40B4-BE49-F238E27FC236}">
                <a16:creationId xmlns:a16="http://schemas.microsoft.com/office/drawing/2014/main" id="{B0BDD275-E79C-4B6F-9875-E474D59DC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752" y="0"/>
            <a:ext cx="7084249" cy="2130552"/>
          </a:xfrm>
          <a:custGeom>
            <a:avLst/>
            <a:gdLst>
              <a:gd name="connsiteX0" fmla="*/ 986725 w 7084249"/>
              <a:gd name="connsiteY0" fmla="*/ 0 h 2130552"/>
              <a:gd name="connsiteX1" fmla="*/ 7084249 w 7084249"/>
              <a:gd name="connsiteY1" fmla="*/ 0 h 2130552"/>
              <a:gd name="connsiteX2" fmla="*/ 7084249 w 7084249"/>
              <a:gd name="connsiteY2" fmla="*/ 2130552 h 2130552"/>
              <a:gd name="connsiteX3" fmla="*/ 0 w 7084249"/>
              <a:gd name="connsiteY3" fmla="*/ 2130552 h 2130552"/>
            </a:gdLst>
            <a:ahLst/>
            <a:cxnLst>
              <a:cxn ang="0">
                <a:pos x="connsiteX0" y="connsiteY0"/>
              </a:cxn>
              <a:cxn ang="0">
                <a:pos x="connsiteX1" y="connsiteY1"/>
              </a:cxn>
              <a:cxn ang="0">
                <a:pos x="connsiteX2" y="connsiteY2"/>
              </a:cxn>
              <a:cxn ang="0">
                <a:pos x="connsiteX3" y="connsiteY3"/>
              </a:cxn>
            </a:cxnLst>
            <a:rect l="l" t="t" r="r" b="b"/>
            <a:pathLst>
              <a:path w="7084249" h="2130552">
                <a:moveTo>
                  <a:pt x="986725" y="0"/>
                </a:moveTo>
                <a:lnTo>
                  <a:pt x="7084249" y="0"/>
                </a:lnTo>
                <a:lnTo>
                  <a:pt x="7084249" y="2130552"/>
                </a:lnTo>
                <a:lnTo>
                  <a:pt x="0" y="213055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9">
            <a:extLst>
              <a:ext uri="{FF2B5EF4-FFF2-40B4-BE49-F238E27FC236}">
                <a16:creationId xmlns:a16="http://schemas.microsoft.com/office/drawing/2014/main" id="{FFE24BB0-6C00-4CD0-B19A-F41513025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22">
            <a:extLst>
              <a:ext uri="{FF2B5EF4-FFF2-40B4-BE49-F238E27FC236}">
                <a16:creationId xmlns:a16="http://schemas.microsoft.com/office/drawing/2014/main" id="{045D7A58-411F-4E92-A78E-A6FEB18900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1728"/>
            <a:ext cx="7112212" cy="2176272"/>
          </a:xfrm>
          <a:custGeom>
            <a:avLst/>
            <a:gdLst>
              <a:gd name="connsiteX0" fmla="*/ 0 w 7112212"/>
              <a:gd name="connsiteY0" fmla="*/ 0 h 2176272"/>
              <a:gd name="connsiteX1" fmla="*/ 7112212 w 7112212"/>
              <a:gd name="connsiteY1" fmla="*/ 0 h 2176272"/>
              <a:gd name="connsiteX2" fmla="*/ 6104313 w 7112212"/>
              <a:gd name="connsiteY2" fmla="*/ 2176272 h 2176272"/>
              <a:gd name="connsiteX3" fmla="*/ 0 w 7112212"/>
              <a:gd name="connsiteY3" fmla="*/ 2176272 h 2176272"/>
            </a:gdLst>
            <a:ahLst/>
            <a:cxnLst>
              <a:cxn ang="0">
                <a:pos x="connsiteX0" y="connsiteY0"/>
              </a:cxn>
              <a:cxn ang="0">
                <a:pos x="connsiteX1" y="connsiteY1"/>
              </a:cxn>
              <a:cxn ang="0">
                <a:pos x="connsiteX2" y="connsiteY2"/>
              </a:cxn>
              <a:cxn ang="0">
                <a:pos x="connsiteX3" y="connsiteY3"/>
              </a:cxn>
            </a:cxnLst>
            <a:rect l="l" t="t" r="r" b="b"/>
            <a:pathLst>
              <a:path w="7112212" h="2176272">
                <a:moveTo>
                  <a:pt x="0" y="0"/>
                </a:moveTo>
                <a:lnTo>
                  <a:pt x="7112212" y="0"/>
                </a:lnTo>
                <a:lnTo>
                  <a:pt x="6104313" y="2176272"/>
                </a:lnTo>
                <a:lnTo>
                  <a:pt x="0" y="217627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ED60E093-DCB2-4341-ADBA-6AECB21F79B4}"/>
              </a:ext>
            </a:extLst>
          </p:cNvPr>
          <p:cNvPicPr>
            <a:picLocks noChangeAspect="1"/>
          </p:cNvPicPr>
          <p:nvPr/>
        </p:nvPicPr>
        <p:blipFill>
          <a:blip r:embed="rId2"/>
          <a:stretch>
            <a:fillRect/>
          </a:stretch>
        </p:blipFill>
        <p:spPr>
          <a:xfrm>
            <a:off x="2575559" y="3129281"/>
            <a:ext cx="7388811" cy="1397308"/>
          </a:xfrm>
          <a:prstGeom prst="rect">
            <a:avLst/>
          </a:prstGeom>
        </p:spPr>
      </p:pic>
    </p:spTree>
    <p:extLst>
      <p:ext uri="{BB962C8B-B14F-4D97-AF65-F5344CB8AC3E}">
        <p14:creationId xmlns:p14="http://schemas.microsoft.com/office/powerpoint/2010/main" val="2669192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333376" y="390525"/>
            <a:ext cx="11591924" cy="4956169"/>
          </a:xfrm>
          <a:prstGeom prst="rect">
            <a:avLst/>
          </a:prstGeom>
        </p:spPr>
        <p:txBody>
          <a:bodyPr vert="horz" lIns="91440" tIns="45720" rIns="91440" bIns="45720" rtlCol="0" anchor="ctr">
            <a:normAutofit/>
          </a:bodyPr>
          <a:lstStyle/>
          <a:p>
            <a:pPr algn="ctr" fontAlgn="t"/>
            <a:r>
              <a:rPr lang="en-US" sz="2800" b="1" dirty="0"/>
              <a:t>Jesus’ Third Way</a:t>
            </a:r>
          </a:p>
          <a:p>
            <a:pPr fontAlgn="t"/>
            <a:endParaRPr lang="en-US" sz="1200" dirty="0"/>
          </a:p>
          <a:p>
            <a:pPr fontAlgn="t"/>
            <a:r>
              <a:rPr lang="en-US" sz="2800" dirty="0"/>
              <a:t>Seize the moral initiative	</a:t>
            </a:r>
          </a:p>
          <a:p>
            <a:pPr fontAlgn="t"/>
            <a:r>
              <a:rPr lang="en-US" sz="2800" dirty="0"/>
              <a:t>Take control of the power dynamic</a:t>
            </a:r>
          </a:p>
          <a:p>
            <a:pPr fontAlgn="t"/>
            <a:r>
              <a:rPr lang="en-US" sz="2800" dirty="0"/>
              <a:t>Find a creative alternative to violence</a:t>
            </a:r>
          </a:p>
          <a:p>
            <a:pPr fontAlgn="t"/>
            <a:r>
              <a:rPr lang="en-US" sz="2800" dirty="0"/>
              <a:t>Make the “powers” make decisions for which they are not prepared</a:t>
            </a:r>
          </a:p>
          <a:p>
            <a:pPr fontAlgn="t"/>
            <a:r>
              <a:rPr lang="en-US" sz="2800" dirty="0"/>
              <a:t>Assert your own humanity and dignity as a person</a:t>
            </a:r>
          </a:p>
          <a:p>
            <a:pPr fontAlgn="t"/>
            <a:r>
              <a:rPr lang="en-US" sz="2800" dirty="0"/>
              <a:t>Recognize your own power</a:t>
            </a:r>
          </a:p>
          <a:p>
            <a:pPr fontAlgn="t"/>
            <a:r>
              <a:rPr lang="en-US" sz="2800" dirty="0"/>
              <a:t>Meet force with ridicule or humor</a:t>
            </a:r>
          </a:p>
          <a:p>
            <a:pPr fontAlgn="t"/>
            <a:r>
              <a:rPr lang="en-US" sz="2800" dirty="0"/>
              <a:t>Shame the oppressor into repentance</a:t>
            </a:r>
          </a:p>
        </p:txBody>
      </p:sp>
      <p:sp>
        <p:nvSpPr>
          <p:cNvPr id="22" name="Freeform: Shape 21">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782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333376" y="390525"/>
            <a:ext cx="11591924" cy="4956169"/>
          </a:xfrm>
          <a:prstGeom prst="rect">
            <a:avLst/>
          </a:prstGeom>
        </p:spPr>
        <p:txBody>
          <a:bodyPr vert="horz" lIns="91440" tIns="45720" rIns="91440" bIns="45720" rtlCol="0" anchor="ctr">
            <a:normAutofit/>
          </a:bodyPr>
          <a:lstStyle/>
          <a:p>
            <a:pPr algn="ctr" fontAlgn="t"/>
            <a:r>
              <a:rPr lang="en-US" sz="2800" b="1" dirty="0"/>
              <a:t>Jesus’ Third Way</a:t>
            </a:r>
          </a:p>
          <a:p>
            <a:pPr fontAlgn="t"/>
            <a:endParaRPr lang="en-US" sz="1200" dirty="0"/>
          </a:p>
          <a:p>
            <a:pPr fontAlgn="t"/>
            <a:r>
              <a:rPr lang="en-US" sz="2800" dirty="0"/>
              <a:t>Break the cycle of humiliation</a:t>
            </a:r>
          </a:p>
          <a:p>
            <a:pPr fontAlgn="t"/>
            <a:r>
              <a:rPr lang="en-US" sz="2800" dirty="0"/>
              <a:t>Be willing to suffer rather than retaliate</a:t>
            </a:r>
          </a:p>
          <a:p>
            <a:pPr fontAlgn="t"/>
            <a:r>
              <a:rPr lang="en-US" sz="2800" dirty="0"/>
              <a:t>Refuse to submit or accept the inferior position</a:t>
            </a:r>
          </a:p>
          <a:p>
            <a:pPr fontAlgn="t"/>
            <a:r>
              <a:rPr lang="en-US" sz="2800" dirty="0"/>
              <a:t>Force the oppressor to see you in a new light</a:t>
            </a:r>
          </a:p>
          <a:p>
            <a:pPr fontAlgn="t"/>
            <a:r>
              <a:rPr lang="en-US" sz="2800" dirty="0"/>
              <a:t>Expose the injustice of the system</a:t>
            </a:r>
          </a:p>
          <a:p>
            <a:pPr fontAlgn="t"/>
            <a:r>
              <a:rPr lang="en-US" sz="2800" dirty="0"/>
              <a:t>Deprive the oppressor of a situation where a show of force is effective</a:t>
            </a:r>
          </a:p>
          <a:p>
            <a:pPr fontAlgn="t"/>
            <a:r>
              <a:rPr lang="en-US" sz="2800" dirty="0"/>
              <a:t>Be willing to undergo the penalty of breaking unjust laws</a:t>
            </a:r>
          </a:p>
          <a:p>
            <a:pPr fontAlgn="t"/>
            <a:r>
              <a:rPr lang="en-US" sz="2800" dirty="0"/>
              <a:t>Die to fear of the old order and its rules</a:t>
            </a:r>
          </a:p>
        </p:txBody>
      </p:sp>
      <p:sp>
        <p:nvSpPr>
          <p:cNvPr id="22" name="Freeform: Shape 21">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99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333376" y="390525"/>
            <a:ext cx="11591924" cy="4956169"/>
          </a:xfrm>
          <a:prstGeom prst="rect">
            <a:avLst/>
          </a:prstGeom>
        </p:spPr>
        <p:txBody>
          <a:bodyPr vert="horz" lIns="91440" tIns="45720" rIns="91440" bIns="45720" rtlCol="0" anchor="ctr">
            <a:normAutofit lnSpcReduction="10000"/>
          </a:bodyPr>
          <a:lstStyle/>
          <a:p>
            <a:pPr>
              <a:lnSpc>
                <a:spcPct val="107000"/>
              </a:lnSpc>
            </a:pPr>
            <a:r>
              <a:rPr lang="en-US" sz="3200" b="1" i="1" dirty="0">
                <a:ea typeface="Calibri" panose="020F0502020204030204" pitchFamily="34" charset="0"/>
                <a:cs typeface="Times New Roman" panose="02020603050405020304" pitchFamily="18" charset="0"/>
              </a:rPr>
              <a:t>What is an Active Bystander?</a:t>
            </a:r>
          </a:p>
          <a:p>
            <a:pPr>
              <a:lnSpc>
                <a:spcPct val="107000"/>
              </a:lnSpc>
            </a:pPr>
            <a:endParaRPr lang="en-US" sz="1200" dirty="0">
              <a:ea typeface="Calibri" panose="020F0502020204030204" pitchFamily="34" charset="0"/>
              <a:cs typeface="Times New Roman" panose="02020603050405020304" pitchFamily="18" charset="0"/>
            </a:endParaRPr>
          </a:p>
          <a:p>
            <a:pPr>
              <a:lnSpc>
                <a:spcPct val="107000"/>
              </a:lnSpc>
            </a:pPr>
            <a:r>
              <a:rPr lang="en-US" sz="3200" dirty="0">
                <a:ea typeface="Calibri" panose="020F0502020204030204" pitchFamily="34" charset="0"/>
                <a:cs typeface="Times New Roman" panose="02020603050405020304" pitchFamily="18" charset="0"/>
              </a:rPr>
              <a:t>    -Every day we witness many things (both good and not so good). This makes us all bystanders.</a:t>
            </a:r>
          </a:p>
          <a:p>
            <a:pPr>
              <a:lnSpc>
                <a:spcPct val="107000"/>
              </a:lnSpc>
            </a:pPr>
            <a:r>
              <a:rPr lang="en-US" sz="3200" dirty="0">
                <a:ea typeface="Calibri" panose="020F0502020204030204" pitchFamily="34" charset="0"/>
                <a:cs typeface="Times New Roman" panose="02020603050405020304" pitchFamily="18" charset="0"/>
              </a:rPr>
              <a:t>    -We also make decisions about how to respond to 	what we see. Our choices can turn us into </a:t>
            </a:r>
            <a:r>
              <a:rPr lang="en-US" sz="3200" b="1" dirty="0">
                <a:ea typeface="Calibri" panose="020F0502020204030204" pitchFamily="34" charset="0"/>
                <a:cs typeface="Times New Roman" panose="02020603050405020304" pitchFamily="18" charset="0"/>
              </a:rPr>
              <a:t>active bystanders</a:t>
            </a:r>
            <a:r>
              <a:rPr lang="en-US" sz="3200" dirty="0">
                <a:ea typeface="Calibri" panose="020F0502020204030204" pitchFamily="34" charset="0"/>
                <a:cs typeface="Times New Roman" panose="02020603050405020304" pitchFamily="18" charset="0"/>
              </a:rPr>
              <a:t>.</a:t>
            </a:r>
          </a:p>
          <a:p>
            <a:pPr>
              <a:lnSpc>
                <a:spcPct val="107000"/>
              </a:lnSpc>
            </a:pPr>
            <a:r>
              <a:rPr lang="en-US" sz="3200" dirty="0">
                <a:ea typeface="Calibri" panose="020F0502020204030204" pitchFamily="34" charset="0"/>
                <a:cs typeface="Times New Roman" panose="02020603050405020304" pitchFamily="18" charset="0"/>
              </a:rPr>
              <a:t>    -An </a:t>
            </a:r>
            <a:r>
              <a:rPr lang="en-US" sz="3200" b="1" i="1" dirty="0">
                <a:ea typeface="Calibri" panose="020F0502020204030204" pitchFamily="34" charset="0"/>
                <a:cs typeface="Times New Roman" panose="02020603050405020304" pitchFamily="18" charset="0"/>
              </a:rPr>
              <a:t>active bystander</a:t>
            </a:r>
            <a:r>
              <a:rPr lang="en-US" sz="3200" dirty="0">
                <a:ea typeface="Calibri" panose="020F0502020204030204" pitchFamily="34" charset="0"/>
                <a:cs typeface="Times New Roman" panose="02020603050405020304" pitchFamily="18" charset="0"/>
              </a:rPr>
              <a:t> witnesses an act that is harmful (such as name-calling, derogatory joke-telling, rumors, property damage or physical violence) or potentially harmful and doesn’t just observe passively or walk away.</a:t>
            </a:r>
          </a:p>
          <a:p>
            <a:pPr defTabSz="914400">
              <a:lnSpc>
                <a:spcPct val="90000"/>
              </a:lnSpc>
              <a:spcBef>
                <a:spcPct val="0"/>
              </a:spcBef>
              <a:spcAft>
                <a:spcPts val="600"/>
              </a:spcAft>
            </a:pPr>
            <a:endParaRPr lang="en-US" sz="3200" dirty="0"/>
          </a:p>
        </p:txBody>
      </p:sp>
      <p:sp>
        <p:nvSpPr>
          <p:cNvPr id="22" name="Freeform: Shape 21">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296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333376" y="104775"/>
            <a:ext cx="11591924" cy="552449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800" b="1" i="1" dirty="0"/>
              <a:t>AN ACTIVE BYSTANDER DOES SOMETHING ABOUT IT!</a:t>
            </a:r>
            <a:endParaRPr lang="en-US" sz="4800" i="1" dirty="0"/>
          </a:p>
        </p:txBody>
      </p:sp>
      <p:sp>
        <p:nvSpPr>
          <p:cNvPr id="22" name="Freeform: Shape 21">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501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09550" y="133350"/>
            <a:ext cx="11630025" cy="5213343"/>
          </a:xfrm>
          <a:prstGeom prst="rect">
            <a:avLst/>
          </a:prstGeom>
        </p:spPr>
        <p:txBody>
          <a:bodyPr vert="horz" lIns="91440" tIns="45720" rIns="91440" bIns="45720" rtlCol="0" anchor="ctr">
            <a:normAutofit/>
          </a:bodyPr>
          <a:lstStyle/>
          <a:p>
            <a:pPr defTabSz="914400">
              <a:lnSpc>
                <a:spcPct val="90000"/>
              </a:lnSpc>
              <a:spcAft>
                <a:spcPts val="600"/>
              </a:spcAft>
            </a:pPr>
            <a:r>
              <a:rPr lang="en-US" sz="2800" b="1" dirty="0"/>
              <a:t>Active Bystander Training in Response to School Bullying:</a:t>
            </a:r>
            <a:endParaRPr lang="en-US" sz="2800" dirty="0"/>
          </a:p>
          <a:p>
            <a:pPr defTabSz="914400">
              <a:lnSpc>
                <a:spcPct val="90000"/>
              </a:lnSpc>
              <a:spcAft>
                <a:spcPts val="600"/>
              </a:spcAft>
            </a:pPr>
            <a:endParaRPr lang="en-US" sz="1200" b="1" dirty="0"/>
          </a:p>
          <a:p>
            <a:pPr defTabSz="914400">
              <a:lnSpc>
                <a:spcPct val="90000"/>
              </a:lnSpc>
              <a:spcAft>
                <a:spcPts val="600"/>
              </a:spcAft>
            </a:pPr>
            <a:r>
              <a:rPr lang="en-US" sz="2800" dirty="0"/>
              <a:t>Experts on anti-bullying programs have observed that “Positive rapport and relationships between teachers and students must be established for bystander intervention participants to successfully intervene on behalf of victims.”</a:t>
            </a:r>
          </a:p>
          <a:p>
            <a:pPr defTabSz="914400">
              <a:lnSpc>
                <a:spcPct val="90000"/>
              </a:lnSpc>
              <a:spcAft>
                <a:spcPts val="600"/>
              </a:spcAft>
            </a:pPr>
            <a:endParaRPr lang="en-US" sz="1200" dirty="0"/>
          </a:p>
          <a:p>
            <a:pPr defTabSz="914400">
              <a:lnSpc>
                <a:spcPct val="90000"/>
              </a:lnSpc>
              <a:spcAft>
                <a:spcPts val="600"/>
              </a:spcAft>
            </a:pPr>
            <a:r>
              <a:rPr lang="en-US" sz="2800" dirty="0"/>
              <a:t>“Students who have been identified as leaders to intervene may be the most efficient and successful means to increase bystander interventions.”</a:t>
            </a:r>
          </a:p>
          <a:p>
            <a:pPr defTabSz="914400">
              <a:lnSpc>
                <a:spcPct val="90000"/>
              </a:lnSpc>
              <a:spcAft>
                <a:spcPts val="600"/>
              </a:spcAft>
            </a:pPr>
            <a:endParaRPr lang="en-US" sz="1200" dirty="0"/>
          </a:p>
          <a:p>
            <a:pPr defTabSz="914400">
              <a:lnSpc>
                <a:spcPct val="90000"/>
              </a:lnSpc>
              <a:spcAft>
                <a:spcPts val="600"/>
              </a:spcAft>
            </a:pPr>
            <a:r>
              <a:rPr lang="en-US" sz="2800" dirty="0"/>
              <a:t>Teach safe schools:</a:t>
            </a:r>
          </a:p>
          <a:p>
            <a:pPr defTabSz="914400">
              <a:lnSpc>
                <a:spcPct val="90000"/>
              </a:lnSpc>
              <a:spcAft>
                <a:spcPts val="600"/>
              </a:spcAft>
            </a:pPr>
            <a:r>
              <a:rPr lang="en-US" sz="2800" dirty="0">
                <a:hlinkClick r:id="rId3"/>
              </a:rPr>
              <a:t>http://www.teachsafeschools.org/bully_menu5-2.html</a:t>
            </a:r>
            <a:r>
              <a:rPr lang="en-US" sz="2800" dirty="0"/>
              <a:t> </a:t>
            </a:r>
          </a:p>
        </p:txBody>
      </p:sp>
      <p:sp>
        <p:nvSpPr>
          <p:cNvPr id="16"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77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193040" y="152400"/>
            <a:ext cx="11734800" cy="5069840"/>
          </a:xfrm>
          <a:prstGeom prst="rect">
            <a:avLst/>
          </a:prstGeom>
        </p:spPr>
        <p:txBody>
          <a:bodyPr vert="horz" lIns="91440" tIns="45720" rIns="91440" bIns="45720" rtlCol="0" anchor="ctr">
            <a:normAutofit/>
          </a:bodyPr>
          <a:lstStyle/>
          <a:p>
            <a:pPr defTabSz="914400">
              <a:lnSpc>
                <a:spcPct val="90000"/>
              </a:lnSpc>
              <a:spcAft>
                <a:spcPts val="600"/>
              </a:spcAft>
            </a:pPr>
            <a:r>
              <a:rPr lang="en-US" sz="2800" b="1" dirty="0"/>
              <a:t>Active Bystander Training on College and University Campuses:</a:t>
            </a:r>
          </a:p>
          <a:p>
            <a:pPr defTabSz="914400">
              <a:lnSpc>
                <a:spcPct val="90000"/>
              </a:lnSpc>
              <a:spcAft>
                <a:spcPts val="600"/>
              </a:spcAft>
            </a:pPr>
            <a:endParaRPr lang="en-US" sz="1200" b="1" dirty="0"/>
          </a:p>
          <a:p>
            <a:pPr defTabSz="914400">
              <a:lnSpc>
                <a:spcPct val="90000"/>
              </a:lnSpc>
              <a:spcAft>
                <a:spcPts val="600"/>
              </a:spcAft>
            </a:pPr>
            <a:r>
              <a:rPr lang="en-US" sz="2800" dirty="0"/>
              <a:t>“Sexual assault and relationship abuse impact many people on college campuses. Nationally, it’s estimated that 1 in 5 women will be sexually assaulted in their lifetimes and that they are most vulnerable between the ages of 16 and 24. College aged men and women also experience relationship abuse at high rates.”</a:t>
            </a:r>
          </a:p>
          <a:p>
            <a:pPr defTabSz="914400">
              <a:lnSpc>
                <a:spcPct val="90000"/>
              </a:lnSpc>
              <a:spcAft>
                <a:spcPts val="600"/>
              </a:spcAft>
            </a:pPr>
            <a:endParaRPr lang="en-US" sz="1200" dirty="0"/>
          </a:p>
          <a:p>
            <a:pPr defTabSz="914400">
              <a:lnSpc>
                <a:spcPct val="90000"/>
              </a:lnSpc>
              <a:spcAft>
                <a:spcPts val="600"/>
              </a:spcAft>
            </a:pPr>
            <a:r>
              <a:rPr lang="en-US" sz="2800" dirty="0"/>
              <a:t>-University of New Hampshire</a:t>
            </a:r>
          </a:p>
          <a:p>
            <a:pPr defTabSz="914400">
              <a:lnSpc>
                <a:spcPct val="90000"/>
              </a:lnSpc>
              <a:spcAft>
                <a:spcPts val="600"/>
              </a:spcAft>
            </a:pPr>
            <a:r>
              <a:rPr lang="en-US" sz="2800" dirty="0">
                <a:hlinkClick r:id="rId3"/>
              </a:rPr>
              <a:t>https://www.unh.edu/sharp/bystander</a:t>
            </a:r>
            <a:endParaRPr lang="en-US" sz="2800" dirty="0"/>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84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841248" y="731520"/>
            <a:ext cx="10701507" cy="4254137"/>
          </a:xfrm>
          <a:prstGeom prst="rect">
            <a:avLst/>
          </a:prstGeom>
        </p:spPr>
        <p:txBody>
          <a:bodyPr vert="horz" lIns="91440" tIns="45720" rIns="91440" bIns="45720" rtlCol="0" anchor="ctr">
            <a:normAutofit/>
          </a:bodyPr>
          <a:lstStyle/>
          <a:p>
            <a:pPr defTabSz="914400">
              <a:lnSpc>
                <a:spcPct val="90000"/>
              </a:lnSpc>
              <a:spcAft>
                <a:spcPts val="600"/>
              </a:spcAft>
            </a:pPr>
            <a:r>
              <a:rPr lang="en-US" sz="2800" b="1" dirty="0"/>
              <a:t>Bystander Anti-Racism:</a:t>
            </a:r>
          </a:p>
          <a:p>
            <a:pPr defTabSz="914400">
              <a:lnSpc>
                <a:spcPct val="90000"/>
              </a:lnSpc>
              <a:spcAft>
                <a:spcPts val="600"/>
              </a:spcAft>
            </a:pPr>
            <a:endParaRPr lang="en-US" sz="1200" dirty="0"/>
          </a:p>
          <a:p>
            <a:pPr defTabSz="914400">
              <a:lnSpc>
                <a:spcPct val="90000"/>
              </a:lnSpc>
              <a:spcAft>
                <a:spcPts val="600"/>
              </a:spcAft>
            </a:pPr>
            <a:r>
              <a:rPr lang="en-US" sz="2800" dirty="0"/>
              <a:t>Action taken by a person or persons (not directly involved as a target or perpetrator) to speak out about or to seek to engage others in responding (either directly or indirectly, immediately or at a later time) against interpersonal or systemic racism</a:t>
            </a: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582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841248" y="731520"/>
            <a:ext cx="10701507" cy="4254137"/>
          </a:xfrm>
          <a:prstGeom prst="rect">
            <a:avLst/>
          </a:prstGeom>
        </p:spPr>
        <p:txBody>
          <a:bodyPr vert="horz" lIns="91440" tIns="45720" rIns="91440" bIns="45720" rtlCol="0" anchor="ctr">
            <a:normAutofit/>
          </a:bodyPr>
          <a:lstStyle/>
          <a:p>
            <a:pPr algn="ctr"/>
            <a:r>
              <a:rPr lang="en-US" sz="3200" b="1" dirty="0">
                <a:cs typeface="Times New Roman" panose="02020603050405020304" pitchFamily="18" charset="0"/>
              </a:rPr>
              <a:t>What Does The Bible Say?</a:t>
            </a:r>
          </a:p>
          <a:p>
            <a:endParaRPr lang="en-US" sz="3200" b="1" dirty="0">
              <a:cs typeface="Times New Roman" panose="02020603050405020304" pitchFamily="18" charset="0"/>
            </a:endParaRPr>
          </a:p>
          <a:p>
            <a:r>
              <a:rPr lang="en-US" sz="3200" b="1" dirty="0">
                <a:cs typeface="Times New Roman" panose="02020603050405020304" pitchFamily="18" charset="0"/>
              </a:rPr>
              <a:t>Exodus 1:15-2:10</a:t>
            </a:r>
            <a:r>
              <a:rPr lang="en-US" sz="3200" dirty="0">
                <a:cs typeface="Times New Roman" panose="02020603050405020304" pitchFamily="18" charset="0"/>
              </a:rPr>
              <a:t> – Pharaoh orders all the Hebrew boy babies to be killed, but Moses is hidden and is saved by Pharaoh’s daughter. </a:t>
            </a:r>
          </a:p>
          <a:p>
            <a:endParaRPr lang="en-US" sz="1200" dirty="0">
              <a:cs typeface="Times New Roman" panose="02020603050405020304" pitchFamily="18" charset="0"/>
            </a:endParaRPr>
          </a:p>
          <a:p>
            <a:r>
              <a:rPr lang="en-US" sz="3200" b="1" dirty="0">
                <a:cs typeface="Times New Roman" panose="02020603050405020304" pitchFamily="18" charset="0"/>
              </a:rPr>
              <a:t>Exodus 22:21</a:t>
            </a:r>
            <a:r>
              <a:rPr lang="en-US" sz="3200" dirty="0">
                <a:cs typeface="Times New Roman" panose="02020603050405020304" pitchFamily="18" charset="0"/>
              </a:rPr>
              <a:t> – Moses gives God’s law:  “You shall not wrong or oppress a resident alien; for you were aliens in the land of Egypt.” </a:t>
            </a:r>
          </a:p>
          <a:p>
            <a:endParaRPr lang="en-US" sz="2800" dirty="0">
              <a:latin typeface="Times New Roman" panose="02020603050405020304" pitchFamily="18" charset="0"/>
              <a:cs typeface="Times New Roman" panose="02020603050405020304" pitchFamily="18" charset="0"/>
            </a:endParaRP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812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638176" y="219076"/>
            <a:ext cx="10904580" cy="4766582"/>
          </a:xfrm>
          <a:prstGeom prst="rect">
            <a:avLst/>
          </a:prstGeom>
        </p:spPr>
        <p:txBody>
          <a:bodyPr vert="horz" lIns="91440" tIns="45720" rIns="91440" bIns="45720" rtlCol="0" anchor="ctr">
            <a:normAutofit/>
          </a:bodyPr>
          <a:lstStyle/>
          <a:p>
            <a:r>
              <a:rPr lang="en-US" sz="3200" b="1" dirty="0">
                <a:cs typeface="Times New Roman" panose="02020603050405020304" pitchFamily="18" charset="0"/>
              </a:rPr>
              <a:t>Leviticus 19:33-34 and 24:22</a:t>
            </a:r>
            <a:r>
              <a:rPr lang="en-US" sz="3200" dirty="0">
                <a:cs typeface="Times New Roman" panose="02020603050405020304" pitchFamily="18" charset="0"/>
              </a:rPr>
              <a:t> – When the alien resides with you in your land, you shall not oppress the alien.  The alien who resides with you shall be to you as the citizen among you; you shall love the alien as yourself, for you were aliens in the land of Egypt:  I am the Lord your God.”</a:t>
            </a:r>
          </a:p>
          <a:p>
            <a:endParaRPr lang="en-US" sz="1200" dirty="0">
              <a:cs typeface="Times New Roman" panose="02020603050405020304" pitchFamily="18" charset="0"/>
            </a:endParaRPr>
          </a:p>
          <a:p>
            <a:r>
              <a:rPr lang="en-US" sz="3200" b="1" dirty="0">
                <a:cs typeface="Times New Roman" panose="02020603050405020304" pitchFamily="18" charset="0"/>
              </a:rPr>
              <a:t>Isaiah 16:4</a:t>
            </a:r>
            <a:r>
              <a:rPr lang="en-US" sz="3200" dirty="0">
                <a:cs typeface="Times New Roman" panose="02020603050405020304" pitchFamily="18" charset="0"/>
              </a:rPr>
              <a:t> – Be a refuge to the outcasts of Moab.</a:t>
            </a:r>
          </a:p>
          <a:p>
            <a:endParaRPr lang="en-US" sz="1200" dirty="0">
              <a:cs typeface="Times New Roman" panose="02020603050405020304" pitchFamily="18" charset="0"/>
            </a:endParaRPr>
          </a:p>
          <a:p>
            <a:r>
              <a:rPr lang="en-US" sz="3200" b="1" dirty="0">
                <a:cs typeface="Times New Roman" panose="02020603050405020304" pitchFamily="18" charset="0"/>
              </a:rPr>
              <a:t>Jeremiah 7:5-7</a:t>
            </a:r>
            <a:r>
              <a:rPr lang="en-US" sz="3200" dirty="0">
                <a:cs typeface="Times New Roman" panose="02020603050405020304" pitchFamily="18" charset="0"/>
              </a:rPr>
              <a:t> – “If you do not oppress the alien…then I will dwell with you in this place…”</a:t>
            </a: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023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638176" y="219076"/>
            <a:ext cx="10904580" cy="4766582"/>
          </a:xfrm>
          <a:prstGeom prst="rect">
            <a:avLst/>
          </a:prstGeom>
        </p:spPr>
        <p:txBody>
          <a:bodyPr vert="horz" lIns="91440" tIns="45720" rIns="91440" bIns="45720" rtlCol="0" anchor="ctr">
            <a:normAutofit/>
          </a:bodyPr>
          <a:lstStyle/>
          <a:p>
            <a:r>
              <a:rPr lang="en-US" sz="3200" b="1" dirty="0">
                <a:cs typeface="Times New Roman" panose="02020603050405020304" pitchFamily="18" charset="0"/>
              </a:rPr>
              <a:t>Jeremiah 22:3-5</a:t>
            </a:r>
            <a:r>
              <a:rPr lang="en-US" sz="3200" dirty="0">
                <a:cs typeface="Times New Roman" panose="02020603050405020304" pitchFamily="18" charset="0"/>
              </a:rPr>
              <a:t> – Do no wrong or violence to the alien. </a:t>
            </a:r>
          </a:p>
          <a:p>
            <a:endParaRPr lang="en-US" sz="1600" dirty="0">
              <a:cs typeface="Times New Roman" panose="02020603050405020304" pitchFamily="18" charset="0"/>
            </a:endParaRPr>
          </a:p>
          <a:p>
            <a:r>
              <a:rPr lang="en-US" sz="3200" b="1" dirty="0">
                <a:cs typeface="Times New Roman" panose="02020603050405020304" pitchFamily="18" charset="0"/>
              </a:rPr>
              <a:t>Zechariah</a:t>
            </a:r>
            <a:r>
              <a:rPr lang="en-US" sz="3200" dirty="0">
                <a:cs typeface="Times New Roman" panose="02020603050405020304" pitchFamily="18" charset="0"/>
              </a:rPr>
              <a:t> </a:t>
            </a:r>
            <a:r>
              <a:rPr lang="en-US" sz="3200" b="1" dirty="0">
                <a:cs typeface="Times New Roman" panose="02020603050405020304" pitchFamily="18" charset="0"/>
              </a:rPr>
              <a:t>7:8-10</a:t>
            </a:r>
            <a:r>
              <a:rPr lang="en-US" sz="3200" dirty="0">
                <a:cs typeface="Times New Roman" panose="02020603050405020304" pitchFamily="18" charset="0"/>
              </a:rPr>
              <a:t> – Do no oppress the alien. </a:t>
            </a:r>
          </a:p>
          <a:p>
            <a:endParaRPr lang="en-US" sz="3200" dirty="0">
              <a:cs typeface="Times New Roman" panose="02020603050405020304" pitchFamily="18" charset="0"/>
            </a:endParaRPr>
          </a:p>
          <a:p>
            <a:r>
              <a:rPr lang="en-US" sz="3200" b="1" dirty="0">
                <a:cs typeface="Times New Roman" panose="02020603050405020304" pitchFamily="18" charset="0"/>
              </a:rPr>
              <a:t>Malachi 3:5</a:t>
            </a:r>
            <a:r>
              <a:rPr lang="en-US" sz="3200" dirty="0">
                <a:cs typeface="Times New Roman" panose="02020603050405020304" pitchFamily="18" charset="0"/>
              </a:rPr>
              <a:t> – The messenger will bear witness against those who thrust aside the alien. </a:t>
            </a: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318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4" name="TextBox 2">
            <a:extLst>
              <a:ext uri="{FF2B5EF4-FFF2-40B4-BE49-F238E27FC236}">
                <a16:creationId xmlns:a16="http://schemas.microsoft.com/office/drawing/2014/main" id="{4DB6FB69-3E77-44DA-A96B-FE8FBE3BAACD}"/>
              </a:ext>
            </a:extLst>
          </p:cNvPr>
          <p:cNvSpPr txBox="1"/>
          <p:nvPr/>
        </p:nvSpPr>
        <p:spPr>
          <a:xfrm>
            <a:off x="335280" y="142240"/>
            <a:ext cx="11684000" cy="5204453"/>
          </a:xfrm>
          <a:prstGeom prst="rect">
            <a:avLst/>
          </a:prstGeom>
        </p:spPr>
        <p:txBody>
          <a:bodyPr vert="horz" lIns="91440" tIns="45720" rIns="91440" bIns="45720" rtlCol="0" anchor="ctr">
            <a:normAutofit/>
          </a:bodyPr>
          <a:lstStyle/>
          <a:p>
            <a:pPr defTabSz="914400">
              <a:lnSpc>
                <a:spcPct val="90000"/>
              </a:lnSpc>
              <a:spcAft>
                <a:spcPts val="600"/>
              </a:spcAft>
            </a:pPr>
            <a:r>
              <a:rPr lang="en-US" sz="2400" dirty="0"/>
              <a:t>You have made public profession of your faith. Do you intend to continue in the covenant GOD made with you in holy baptism:</a:t>
            </a:r>
          </a:p>
          <a:p>
            <a:pPr defTabSz="914400">
              <a:lnSpc>
                <a:spcPct val="90000"/>
              </a:lnSpc>
              <a:spcAft>
                <a:spcPts val="600"/>
              </a:spcAft>
            </a:pPr>
            <a:endParaRPr lang="en-US" sz="1200" dirty="0"/>
          </a:p>
          <a:p>
            <a:pPr defTabSz="914400">
              <a:lnSpc>
                <a:spcPct val="90000"/>
              </a:lnSpc>
              <a:spcAft>
                <a:spcPts val="600"/>
              </a:spcAft>
            </a:pPr>
            <a:r>
              <a:rPr lang="en-US" sz="2400" dirty="0"/>
              <a:t>To live among GOD’s faithful people,</a:t>
            </a:r>
          </a:p>
          <a:p>
            <a:pPr defTabSz="914400">
              <a:lnSpc>
                <a:spcPct val="90000"/>
              </a:lnSpc>
              <a:spcAft>
                <a:spcPts val="600"/>
              </a:spcAft>
            </a:pPr>
            <a:r>
              <a:rPr lang="en-US" sz="2400" dirty="0"/>
              <a:t>To hear the word of GOD and share in the Lord’s supper,</a:t>
            </a:r>
          </a:p>
          <a:p>
            <a:pPr defTabSz="914400">
              <a:lnSpc>
                <a:spcPct val="90000"/>
              </a:lnSpc>
              <a:spcAft>
                <a:spcPts val="600"/>
              </a:spcAft>
            </a:pPr>
            <a:r>
              <a:rPr lang="en-US" sz="2400" dirty="0"/>
              <a:t>To proclaim the good news of GOD in Christ through word and deed,</a:t>
            </a:r>
          </a:p>
          <a:p>
            <a:pPr defTabSz="914400">
              <a:lnSpc>
                <a:spcPct val="90000"/>
              </a:lnSpc>
              <a:spcAft>
                <a:spcPts val="600"/>
              </a:spcAft>
            </a:pPr>
            <a:r>
              <a:rPr lang="en-US" sz="2400" dirty="0"/>
              <a:t>To serve all people, following the example of our Lord Jesus,</a:t>
            </a:r>
          </a:p>
          <a:p>
            <a:pPr defTabSz="914400">
              <a:lnSpc>
                <a:spcPct val="90000"/>
              </a:lnSpc>
              <a:spcAft>
                <a:spcPts val="600"/>
              </a:spcAft>
            </a:pPr>
            <a:r>
              <a:rPr lang="en-US" sz="2400" dirty="0"/>
              <a:t>And to strive for justice and peace in all the earth?</a:t>
            </a:r>
          </a:p>
          <a:p>
            <a:pPr defTabSz="914400">
              <a:lnSpc>
                <a:spcPct val="90000"/>
              </a:lnSpc>
              <a:spcAft>
                <a:spcPts val="600"/>
              </a:spcAft>
            </a:pPr>
            <a:endParaRPr lang="en-US" sz="1200" dirty="0"/>
          </a:p>
          <a:p>
            <a:pPr defTabSz="914400">
              <a:lnSpc>
                <a:spcPct val="90000"/>
              </a:lnSpc>
              <a:spcAft>
                <a:spcPts val="600"/>
              </a:spcAft>
            </a:pPr>
            <a:r>
              <a:rPr lang="en-US" sz="2400" b="1" dirty="0"/>
              <a:t>I DO, AND I ASK GOD TO HELP AND GUIDE ME.</a:t>
            </a:r>
          </a:p>
          <a:p>
            <a:pPr defTabSz="914400">
              <a:lnSpc>
                <a:spcPct val="90000"/>
              </a:lnSpc>
              <a:spcAft>
                <a:spcPts val="600"/>
              </a:spcAft>
            </a:pPr>
            <a:endParaRPr lang="en-US" sz="1200" dirty="0"/>
          </a:p>
          <a:p>
            <a:pPr defTabSz="914400">
              <a:lnSpc>
                <a:spcPct val="90000"/>
              </a:lnSpc>
              <a:spcAft>
                <a:spcPts val="600"/>
              </a:spcAft>
            </a:pPr>
            <a:r>
              <a:rPr lang="en-US" sz="2400" i="1" dirty="0"/>
              <a:t>-Holy Baptism, Evangelical Lutheran Worship, p. 237</a:t>
            </a:r>
          </a:p>
        </p:txBody>
      </p:sp>
      <p:sp>
        <p:nvSpPr>
          <p:cNvPr id="41" name="Freeform: Shape 40">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404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638176" y="219076"/>
            <a:ext cx="10904580" cy="4766582"/>
          </a:xfrm>
          <a:prstGeom prst="rect">
            <a:avLst/>
          </a:prstGeom>
        </p:spPr>
        <p:txBody>
          <a:bodyPr vert="horz" lIns="91440" tIns="45720" rIns="91440" bIns="45720" rtlCol="0" anchor="ctr">
            <a:normAutofit/>
          </a:bodyPr>
          <a:lstStyle/>
          <a:p>
            <a:r>
              <a:rPr lang="en-US" sz="3200" b="1" dirty="0">
                <a:cs typeface="Times New Roman" panose="02020603050405020304" pitchFamily="18" charset="0"/>
              </a:rPr>
              <a:t>Matthew 2:13-15</a:t>
            </a:r>
            <a:r>
              <a:rPr lang="en-US" sz="3200" dirty="0">
                <a:cs typeface="Times New Roman" panose="02020603050405020304" pitchFamily="18" charset="0"/>
              </a:rPr>
              <a:t> – Jesus and parents flee Herod’s search for the child.</a:t>
            </a:r>
          </a:p>
          <a:p>
            <a:endParaRPr lang="en-US" sz="1200" dirty="0">
              <a:cs typeface="Times New Roman" panose="02020603050405020304" pitchFamily="18" charset="0"/>
            </a:endParaRPr>
          </a:p>
          <a:p>
            <a:r>
              <a:rPr lang="en-US" sz="3200" b="1" dirty="0">
                <a:cs typeface="Times New Roman" panose="02020603050405020304" pitchFamily="18" charset="0"/>
              </a:rPr>
              <a:t>Matthew 5:10-11</a:t>
            </a:r>
            <a:r>
              <a:rPr lang="en-US" sz="3200" dirty="0">
                <a:cs typeface="Times New Roman" panose="02020603050405020304" pitchFamily="18" charset="0"/>
              </a:rPr>
              <a:t> –“Blessed are those who are persecuted.” </a:t>
            </a:r>
          </a:p>
          <a:p>
            <a:endParaRPr lang="en-US" sz="1200" dirty="0">
              <a:cs typeface="Times New Roman" panose="02020603050405020304" pitchFamily="18" charset="0"/>
            </a:endParaRPr>
          </a:p>
          <a:p>
            <a:r>
              <a:rPr lang="en-US" sz="3200" b="1" dirty="0">
                <a:cs typeface="Times New Roman" panose="02020603050405020304" pitchFamily="18" charset="0"/>
              </a:rPr>
              <a:t>Matthew 25:31-46</a:t>
            </a:r>
            <a:r>
              <a:rPr lang="en-US" sz="3200" dirty="0">
                <a:cs typeface="Times New Roman" panose="02020603050405020304" pitchFamily="18" charset="0"/>
              </a:rPr>
              <a:t> – “…I was a stranger and you welcomed me.”</a:t>
            </a:r>
          </a:p>
          <a:p>
            <a:endParaRPr lang="en-US" sz="1200" dirty="0">
              <a:cs typeface="Times New Roman" panose="02020603050405020304" pitchFamily="18" charset="0"/>
            </a:endParaRPr>
          </a:p>
          <a:p>
            <a:r>
              <a:rPr lang="en-US" sz="3200" b="1" dirty="0">
                <a:cs typeface="Times New Roman" panose="02020603050405020304" pitchFamily="18" charset="0"/>
              </a:rPr>
              <a:t>Luke 4:16-21</a:t>
            </a:r>
            <a:r>
              <a:rPr lang="en-US" sz="3200" dirty="0">
                <a:cs typeface="Times New Roman" panose="02020603050405020304" pitchFamily="18" charset="0"/>
              </a:rPr>
              <a:t> – “…Bring good news to the poor…release to the captives…sight to the blind...let the oppressed go free.”</a:t>
            </a:r>
          </a:p>
          <a:p>
            <a:endParaRPr lang="en-US" sz="1200" dirty="0">
              <a:cs typeface="Times New Roman" panose="02020603050405020304" pitchFamily="18" charset="0"/>
            </a:endParaRP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696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638176" y="219076"/>
            <a:ext cx="10904580" cy="4766582"/>
          </a:xfrm>
          <a:prstGeom prst="rect">
            <a:avLst/>
          </a:prstGeom>
        </p:spPr>
        <p:txBody>
          <a:bodyPr vert="horz" lIns="91440" tIns="45720" rIns="91440" bIns="45720" rtlCol="0" anchor="ctr">
            <a:normAutofit/>
          </a:bodyPr>
          <a:lstStyle/>
          <a:p>
            <a:r>
              <a:rPr lang="en-US" sz="3200" b="1" dirty="0">
                <a:cs typeface="Times New Roman" panose="02020603050405020304" pitchFamily="18" charset="0"/>
              </a:rPr>
              <a:t>Hebrews 13:1-2</a:t>
            </a:r>
            <a:r>
              <a:rPr lang="en-US" sz="3200" dirty="0">
                <a:cs typeface="Times New Roman" panose="02020603050405020304" pitchFamily="18" charset="0"/>
              </a:rPr>
              <a:t> – “…show hospitality to strangers, for by doing that some have entertained angels…”</a:t>
            </a:r>
          </a:p>
          <a:p>
            <a:endParaRPr lang="en-US" sz="1600" dirty="0">
              <a:cs typeface="Times New Roman" panose="02020603050405020304" pitchFamily="18" charset="0"/>
            </a:endParaRPr>
          </a:p>
          <a:p>
            <a:r>
              <a:rPr lang="en-US" sz="3200" b="1" dirty="0">
                <a:cs typeface="Times New Roman" panose="02020603050405020304" pitchFamily="18" charset="0"/>
              </a:rPr>
              <a:t>I John 3:18</a:t>
            </a:r>
            <a:r>
              <a:rPr lang="en-US" sz="3200" dirty="0">
                <a:cs typeface="Times New Roman" panose="02020603050405020304" pitchFamily="18" charset="0"/>
              </a:rPr>
              <a:t> – “…Let us love, not in word or speech, but in truth and action.”</a:t>
            </a:r>
          </a:p>
          <a:p>
            <a:endParaRPr lang="en-US" sz="1600" dirty="0">
              <a:cs typeface="Times New Roman" panose="02020603050405020304" pitchFamily="18" charset="0"/>
            </a:endParaRPr>
          </a:p>
          <a:p>
            <a:r>
              <a:rPr lang="en-US" sz="3200" b="1" dirty="0">
                <a:cs typeface="Times New Roman" panose="02020603050405020304" pitchFamily="18" charset="0"/>
              </a:rPr>
              <a:t>I John 4:7-21</a:t>
            </a:r>
            <a:r>
              <a:rPr lang="en-US" sz="3200" dirty="0">
                <a:cs typeface="Times New Roman" panose="02020603050405020304" pitchFamily="18" charset="0"/>
              </a:rPr>
              <a:t> – “Beloved, let us love one another, because love is from God…”  We love because God first loved us.” </a:t>
            </a: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01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638176" y="219076"/>
            <a:ext cx="10904580" cy="4766582"/>
          </a:xfrm>
          <a:prstGeom prst="rect">
            <a:avLst/>
          </a:prstGeom>
        </p:spPr>
        <p:txBody>
          <a:bodyPr vert="horz" lIns="91440" tIns="45720" rIns="91440" bIns="45720" rtlCol="0" anchor="ctr">
            <a:normAutofit/>
          </a:bodyPr>
          <a:lstStyle/>
          <a:p>
            <a:pPr algn="ctr"/>
            <a:r>
              <a:rPr lang="en-US" sz="3200" b="1" dirty="0">
                <a:ea typeface="Calibri" panose="020F0502020204030204" pitchFamily="34" charset="0"/>
              </a:rPr>
              <a:t>What Does The Quran Say?</a:t>
            </a:r>
          </a:p>
          <a:p>
            <a:endParaRPr lang="en-US" sz="3200" dirty="0">
              <a:ea typeface="Calibri" panose="020F0502020204030204" pitchFamily="34" charset="0"/>
            </a:endParaRPr>
          </a:p>
          <a:p>
            <a:r>
              <a:rPr lang="en-US" sz="3200" dirty="0">
                <a:ea typeface="Calibri" panose="020F0502020204030204" pitchFamily="34" charset="0"/>
              </a:rPr>
              <a:t>Surah 24: 22 - And let not those of virtue among you and wealth swear not to give [aid] to their relatives and the needy and the emigrants for the cause of </a:t>
            </a:r>
            <a:r>
              <a:rPr lang="en-US" sz="3200" dirty="0" smtClean="0">
                <a:ea typeface="Calibri" panose="020F0502020204030204" pitchFamily="34" charset="0"/>
              </a:rPr>
              <a:t>Allah, </a:t>
            </a:r>
            <a:r>
              <a:rPr lang="en-US" sz="3200" dirty="0">
                <a:ea typeface="Calibri" panose="020F0502020204030204" pitchFamily="34" charset="0"/>
              </a:rPr>
              <a:t>and let them pardon and overlook. Would you not like that Allah should forgive you? And Allah is Forgiving and Merciful.</a:t>
            </a:r>
            <a:endParaRPr lang="en-US" sz="3200" dirty="0"/>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451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638176" y="219076"/>
            <a:ext cx="10904580" cy="4766582"/>
          </a:xfrm>
          <a:prstGeom prst="rect">
            <a:avLst/>
          </a:prstGeom>
        </p:spPr>
        <p:txBody>
          <a:bodyPr vert="horz" lIns="91440" tIns="45720" rIns="91440" bIns="45720" rtlCol="0" anchor="ctr">
            <a:normAutofit/>
          </a:bodyPr>
          <a:lstStyle/>
          <a:p>
            <a:pPr>
              <a:lnSpc>
                <a:spcPct val="107000"/>
              </a:lnSpc>
            </a:pPr>
            <a:r>
              <a:rPr lang="en-US" sz="3200" b="1" i="1" dirty="0">
                <a:ea typeface="Calibri" panose="020F0502020204030204" pitchFamily="34" charset="0"/>
                <a:cs typeface="Times New Roman" panose="02020603050405020304" pitchFamily="18" charset="0"/>
              </a:rPr>
              <a:t>Why do we intervene?</a:t>
            </a:r>
          </a:p>
          <a:p>
            <a:pPr>
              <a:lnSpc>
                <a:spcPct val="107000"/>
              </a:lnSpc>
            </a:pPr>
            <a:endParaRPr lang="en-US" sz="1200" b="1" dirty="0">
              <a:ea typeface="Calibri" panose="020F0502020204030204" pitchFamily="34" charset="0"/>
              <a:cs typeface="Times New Roman" panose="02020603050405020304" pitchFamily="18" charset="0"/>
            </a:endParaRPr>
          </a:p>
          <a:p>
            <a:pPr>
              <a:lnSpc>
                <a:spcPct val="107000"/>
              </a:lnSpc>
            </a:pPr>
            <a:r>
              <a:rPr lang="en-US" sz="3200" dirty="0">
                <a:ea typeface="Calibri" panose="020F0502020204030204" pitchFamily="34" charset="0"/>
                <a:cs typeface="Times New Roman" panose="02020603050405020304" pitchFamily="18" charset="0"/>
              </a:rPr>
              <a:t>Taking action early – before a situation escalates – can be effective and safer for everyone involved.</a:t>
            </a:r>
          </a:p>
          <a:p>
            <a:pPr>
              <a:lnSpc>
                <a:spcPct val="107000"/>
              </a:lnSpc>
            </a:pPr>
            <a:endParaRPr lang="en-US" sz="1200" b="1" dirty="0">
              <a:ea typeface="Calibri" panose="020F0502020204030204" pitchFamily="34" charset="0"/>
              <a:cs typeface="Times New Roman" panose="02020603050405020304" pitchFamily="18" charset="0"/>
            </a:endParaRPr>
          </a:p>
          <a:p>
            <a:pPr>
              <a:lnSpc>
                <a:spcPct val="107000"/>
              </a:lnSpc>
            </a:pPr>
            <a:r>
              <a:rPr lang="en-US" sz="3200" dirty="0"/>
              <a:t>The </a:t>
            </a:r>
            <a:r>
              <a:rPr lang="en-US" sz="3200" b="1" dirty="0"/>
              <a:t>bystander effect</a:t>
            </a:r>
            <a:r>
              <a:rPr lang="en-US" sz="3200" dirty="0"/>
              <a:t>, or </a:t>
            </a:r>
            <a:r>
              <a:rPr lang="en-US" sz="3200" b="1" dirty="0"/>
              <a:t>bystander</a:t>
            </a:r>
            <a:r>
              <a:rPr lang="en-US" sz="3200" dirty="0"/>
              <a:t> </a:t>
            </a:r>
            <a:r>
              <a:rPr lang="en-US" sz="3200" b="1" dirty="0"/>
              <a:t>apathy, </a:t>
            </a:r>
            <a:r>
              <a:rPr lang="en-US" sz="3200" dirty="0"/>
              <a:t>is a social psychological phenomenon that refers to cases in which individuals do not offer any means of help to a victim when other people are present. The greater the number of bystanders, the lesser the chance of intervention.</a:t>
            </a:r>
            <a:endParaRPr lang="en-US" sz="3200" b="1" dirty="0">
              <a:ea typeface="Calibri" panose="020F0502020204030204" pitchFamily="34" charset="0"/>
              <a:cs typeface="Times New Roman" panose="02020603050405020304" pitchFamily="18" charset="0"/>
            </a:endParaRP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759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123825"/>
            <a:ext cx="11582400" cy="5076825"/>
          </a:xfrm>
          <a:prstGeom prst="rect">
            <a:avLst/>
          </a:prstGeom>
        </p:spPr>
        <p:txBody>
          <a:bodyPr vert="horz" lIns="91440" tIns="45720" rIns="91440" bIns="45720" rtlCol="0" anchor="ctr">
            <a:normAutofit fontScale="92500" lnSpcReduction="10000"/>
          </a:bodyPr>
          <a:lstStyle/>
          <a:p>
            <a:pPr>
              <a:lnSpc>
                <a:spcPct val="107000"/>
              </a:lnSpc>
            </a:pPr>
            <a:r>
              <a:rPr lang="en-US" sz="3200" b="1" i="1" dirty="0">
                <a:ea typeface="Calibri" panose="020F0502020204030204" pitchFamily="34" charset="0"/>
                <a:cs typeface="Times New Roman" panose="02020603050405020304" pitchFamily="18" charset="0"/>
              </a:rPr>
              <a:t>When we …</a:t>
            </a:r>
          </a:p>
          <a:p>
            <a:pPr>
              <a:lnSpc>
                <a:spcPct val="107000"/>
              </a:lnSpc>
            </a:pPr>
            <a:endParaRPr lang="en-US" sz="1300" b="1" dirty="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dirty="0">
                <a:ea typeface="Calibri" panose="020F0502020204030204" pitchFamily="34" charset="0"/>
                <a:cs typeface="Times New Roman" panose="02020603050405020304" pitchFamily="18" charset="0"/>
              </a:rPr>
              <a:t>stay silent</a:t>
            </a:r>
          </a:p>
          <a:p>
            <a:pPr marL="457200" indent="-457200">
              <a:lnSpc>
                <a:spcPct val="107000"/>
              </a:lnSpc>
              <a:buFont typeface="Arial" panose="020B0604020202020204" pitchFamily="34" charset="0"/>
              <a:buChar char="•"/>
            </a:pPr>
            <a:r>
              <a:rPr lang="en-US" sz="3200" dirty="0">
                <a:ea typeface="Calibri" panose="020F0502020204030204" pitchFamily="34" charset="0"/>
                <a:cs typeface="Times New Roman" panose="02020603050405020304" pitchFamily="18" charset="0"/>
              </a:rPr>
              <a:t>do nothing</a:t>
            </a:r>
          </a:p>
          <a:p>
            <a:pPr marL="457200" indent="-457200">
              <a:lnSpc>
                <a:spcPct val="107000"/>
              </a:lnSpc>
              <a:buFont typeface="Arial" panose="020B0604020202020204" pitchFamily="34" charset="0"/>
              <a:buChar char="•"/>
            </a:pPr>
            <a:r>
              <a:rPr lang="en-US" sz="3200" dirty="0">
                <a:ea typeface="Calibri" panose="020F0502020204030204" pitchFamily="34" charset="0"/>
                <a:cs typeface="Times New Roman" panose="02020603050405020304" pitchFamily="18" charset="0"/>
              </a:rPr>
              <a:t>look the other way</a:t>
            </a:r>
          </a:p>
          <a:p>
            <a:pPr marL="457200" indent="-457200">
              <a:lnSpc>
                <a:spcPct val="107000"/>
              </a:lnSpc>
              <a:buFont typeface="Arial" panose="020B0604020202020204" pitchFamily="34" charset="0"/>
              <a:buChar char="•"/>
            </a:pPr>
            <a:r>
              <a:rPr lang="en-US" sz="3200" dirty="0">
                <a:ea typeface="Calibri" panose="020F0502020204030204" pitchFamily="34" charset="0"/>
                <a:cs typeface="Times New Roman" panose="02020603050405020304" pitchFamily="18" charset="0"/>
              </a:rPr>
              <a:t>say, “It’s none of my business”</a:t>
            </a:r>
          </a:p>
          <a:p>
            <a:pPr marL="457200" indent="-457200">
              <a:lnSpc>
                <a:spcPct val="107000"/>
              </a:lnSpc>
              <a:buFont typeface="Arial" panose="020B0604020202020204" pitchFamily="34" charset="0"/>
              <a:buChar char="•"/>
            </a:pPr>
            <a:r>
              <a:rPr lang="en-US" sz="3200" dirty="0">
                <a:ea typeface="Calibri" panose="020F0502020204030204" pitchFamily="34" charset="0"/>
                <a:cs typeface="Times New Roman" panose="02020603050405020304" pitchFamily="18" charset="0"/>
              </a:rPr>
              <a:t>think, “someone else will deal with it”</a:t>
            </a:r>
          </a:p>
          <a:p>
            <a:pPr>
              <a:lnSpc>
                <a:spcPct val="107000"/>
              </a:lnSpc>
            </a:pPr>
            <a:endParaRPr lang="en-US" sz="1300" b="1" dirty="0">
              <a:ea typeface="Calibri" panose="020F0502020204030204" pitchFamily="34" charset="0"/>
              <a:cs typeface="Times New Roman" panose="02020603050405020304" pitchFamily="18" charset="0"/>
            </a:endParaRPr>
          </a:p>
          <a:p>
            <a:pPr>
              <a:lnSpc>
                <a:spcPct val="107000"/>
              </a:lnSpc>
            </a:pPr>
            <a:r>
              <a:rPr lang="en-US" sz="3200" b="1" dirty="0">
                <a:ea typeface="Calibri" panose="020F0502020204030204" pitchFamily="34" charset="0"/>
                <a:cs typeface="Times New Roman" panose="02020603050405020304" pitchFamily="18" charset="0"/>
              </a:rPr>
              <a:t>… we support hurtful behavior and unequal treatment.</a:t>
            </a:r>
          </a:p>
          <a:p>
            <a:pPr>
              <a:lnSpc>
                <a:spcPct val="107000"/>
              </a:lnSpc>
            </a:pPr>
            <a:endParaRPr lang="en-US" sz="1600" b="1" dirty="0">
              <a:ea typeface="Calibri" panose="020F0502020204030204" pitchFamily="34" charset="0"/>
              <a:cs typeface="Times New Roman" panose="02020603050405020304" pitchFamily="18" charset="0"/>
            </a:endParaRPr>
          </a:p>
          <a:p>
            <a:pPr>
              <a:lnSpc>
                <a:spcPct val="107000"/>
              </a:lnSpc>
            </a:pPr>
            <a:r>
              <a:rPr lang="en-US" sz="3200" b="1" dirty="0">
                <a:ea typeface="Calibri" panose="020F0502020204030204" pitchFamily="34" charset="0"/>
                <a:cs typeface="Times New Roman" panose="02020603050405020304" pitchFamily="18" charset="0"/>
              </a:rPr>
              <a:t>…we participate in a system that allows violence, discrimination and suffering.</a:t>
            </a: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326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638176" y="219076"/>
            <a:ext cx="10904580" cy="4766582"/>
          </a:xfrm>
          <a:prstGeom prst="rect">
            <a:avLst/>
          </a:prstGeom>
        </p:spPr>
        <p:txBody>
          <a:bodyPr vert="horz" lIns="91440" tIns="45720" rIns="91440" bIns="45720" rtlCol="0" anchor="ctr">
            <a:normAutofit/>
          </a:bodyPr>
          <a:lstStyle/>
          <a:p>
            <a:pPr>
              <a:lnSpc>
                <a:spcPct val="107000"/>
              </a:lnSpc>
            </a:pPr>
            <a:r>
              <a:rPr lang="en-US" sz="3200" b="1" i="1" dirty="0">
                <a:ea typeface="Calibri" panose="020F0502020204030204" pitchFamily="34" charset="0"/>
                <a:cs typeface="Times New Roman" panose="02020603050405020304" pitchFamily="18" charset="0"/>
              </a:rPr>
              <a:t>When we take action, we …</a:t>
            </a:r>
          </a:p>
          <a:p>
            <a:pPr>
              <a:lnSpc>
                <a:spcPct val="107000"/>
              </a:lnSpc>
            </a:pPr>
            <a:endParaRPr lang="en-US" sz="1200" dirty="0">
              <a:ea typeface="Calibri" panose="020F0502020204030204" pitchFamily="34" charset="0"/>
              <a:cs typeface="Times New Roman" panose="02020603050405020304" pitchFamily="18" charset="0"/>
            </a:endParaRPr>
          </a:p>
          <a:p>
            <a:pPr marL="457200" indent="-457200">
              <a:lnSpc>
                <a:spcPct val="107000"/>
              </a:lnSpc>
              <a:buFont typeface="Arial" panose="020B0604020202020204" pitchFamily="34" charset="0"/>
              <a:buChar char="•"/>
            </a:pPr>
            <a:r>
              <a:rPr lang="en-US" sz="3200" dirty="0">
                <a:ea typeface="Calibri" panose="020F0502020204030204" pitchFamily="34" charset="0"/>
                <a:cs typeface="Times New Roman" panose="02020603050405020304" pitchFamily="18" charset="0"/>
              </a:rPr>
              <a:t>make a positive impact on </a:t>
            </a:r>
            <a:r>
              <a:rPr lang="en-US" sz="3200" dirty="0" smtClean="0">
                <a:ea typeface="Calibri" panose="020F0502020204030204" pitchFamily="34" charset="0"/>
                <a:cs typeface="Times New Roman" panose="02020603050405020304" pitchFamily="18" charset="0"/>
              </a:rPr>
              <a:t>the </a:t>
            </a:r>
            <a:r>
              <a:rPr lang="en-US" sz="3200" dirty="0">
                <a:ea typeface="Calibri" panose="020F0502020204030204" pitchFamily="34" charset="0"/>
                <a:cs typeface="Times New Roman" panose="02020603050405020304" pitchFamily="18" charset="0"/>
              </a:rPr>
              <a:t>people experiencing harm and on those committing a </a:t>
            </a:r>
            <a:r>
              <a:rPr lang="en-US" sz="3200" dirty="0" smtClean="0">
                <a:ea typeface="Calibri" panose="020F0502020204030204" pitchFamily="34" charset="0"/>
                <a:cs typeface="Times New Roman" panose="02020603050405020304" pitchFamily="18" charset="0"/>
              </a:rPr>
              <a:t>harmful </a:t>
            </a:r>
            <a:r>
              <a:rPr lang="en-US" sz="3200" dirty="0">
                <a:ea typeface="Calibri" panose="020F0502020204030204" pitchFamily="34" charset="0"/>
                <a:cs typeface="Times New Roman" panose="02020603050405020304" pitchFamily="18" charset="0"/>
              </a:rPr>
              <a:t>act.</a:t>
            </a:r>
          </a:p>
          <a:p>
            <a:pPr marL="457200" indent="-457200">
              <a:lnSpc>
                <a:spcPct val="107000"/>
              </a:lnSpc>
              <a:buFont typeface="Arial" panose="020B0604020202020204" pitchFamily="34" charset="0"/>
              <a:buChar char="•"/>
            </a:pPr>
            <a:r>
              <a:rPr lang="en-US" sz="3200" dirty="0">
                <a:ea typeface="Calibri" panose="020F0502020204030204" pitchFamily="34" charset="0"/>
                <a:cs typeface="Times New Roman" panose="02020603050405020304" pitchFamily="18" charset="0"/>
              </a:rPr>
              <a:t>help give others the confidence to speak up or act.</a:t>
            </a:r>
          </a:p>
          <a:p>
            <a:pPr marL="457200" indent="-457200">
              <a:lnSpc>
                <a:spcPct val="107000"/>
              </a:lnSpc>
              <a:buFont typeface="Arial" panose="020B0604020202020204" pitchFamily="34" charset="0"/>
              <a:buChar char="•"/>
            </a:pPr>
            <a:r>
              <a:rPr lang="en-US" sz="3200" dirty="0">
                <a:ea typeface="Calibri" panose="020F0502020204030204" pitchFamily="34" charset="0"/>
                <a:cs typeface="Times New Roman" panose="02020603050405020304" pitchFamily="18" charset="0"/>
              </a:rPr>
              <a:t>contribute to creating a community where people care about and help each other.</a:t>
            </a:r>
          </a:p>
          <a:p>
            <a:pPr marL="457200" indent="-457200">
              <a:lnSpc>
                <a:spcPct val="107000"/>
              </a:lnSpc>
              <a:buFont typeface="Arial" panose="020B0604020202020204" pitchFamily="34" charset="0"/>
              <a:buChar char="•"/>
            </a:pPr>
            <a:r>
              <a:rPr lang="en-US" sz="3200" dirty="0">
                <a:ea typeface="Calibri" panose="020F0502020204030204" pitchFamily="34" charset="0"/>
                <a:cs typeface="Times New Roman" panose="02020603050405020304" pitchFamily="18" charset="0"/>
              </a:rPr>
              <a:t>improve our own lives by supporting a culture that values healthy relationships and offers help when needed.</a:t>
            </a: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356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123825"/>
            <a:ext cx="11582400" cy="5076825"/>
          </a:xfrm>
          <a:prstGeom prst="rect">
            <a:avLst/>
          </a:prstGeom>
        </p:spPr>
        <p:txBody>
          <a:bodyPr vert="horz" lIns="91440" tIns="45720" rIns="91440" bIns="45720" rtlCol="0" anchor="ctr">
            <a:normAutofit/>
          </a:bodyPr>
          <a:lstStyle/>
          <a:p>
            <a:endParaRPr lang="en-US" sz="3200" dirty="0"/>
          </a:p>
          <a:p>
            <a:pPr algn="ctr"/>
            <a:r>
              <a:rPr lang="en-US" sz="3200" b="1" dirty="0" err="1"/>
              <a:t>TEDtalk</a:t>
            </a:r>
            <a:r>
              <a:rPr lang="en-US" sz="3200" b="1" dirty="0"/>
              <a:t>:</a:t>
            </a:r>
          </a:p>
          <a:p>
            <a:pPr algn="ctr"/>
            <a:endParaRPr lang="en-US" sz="3200" b="1" dirty="0"/>
          </a:p>
          <a:p>
            <a:pPr algn="ctr"/>
            <a:r>
              <a:rPr lang="en-US" sz="3200" b="1" i="1" dirty="0"/>
              <a:t>Clint Smith and The Danger of Silence</a:t>
            </a:r>
          </a:p>
          <a:p>
            <a:pPr algn="ctr"/>
            <a:r>
              <a:rPr lang="en-US" sz="3200" dirty="0"/>
              <a:t> </a:t>
            </a:r>
            <a:r>
              <a:rPr lang="en-US" sz="3200" dirty="0">
                <a:hlinkClick r:id="rId2"/>
              </a:rPr>
              <a:t>https://www.ted.com/talks/clint_smith_the_danger_of_silence</a:t>
            </a:r>
            <a:r>
              <a:rPr lang="en-US" sz="3200" dirty="0"/>
              <a:t> </a:t>
            </a: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366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629" b="5371"/>
          <a:stretch/>
        </p:blipFill>
        <p:spPr bwMode="auto">
          <a:xfrm>
            <a:off x="20" y="10"/>
            <a:ext cx="12191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630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J:\NEW JERSEY SYNOD\Multicultural Ministry\Active Bystander Training\4.22.17 ZION\Photo 1.jpg"/>
          <p:cNvPicPr>
            <a:picLocks noChangeAspect="1" noChangeArrowheads="1"/>
          </p:cNvPicPr>
          <p:nvPr/>
        </p:nvPicPr>
        <p:blipFill rotWithShape="1">
          <a:blip r:embed="rId3">
            <a:extLst>
              <a:ext uri="{28A0092B-C50C-407E-A947-70E740481C1C}">
                <a14:useLocalDpi xmlns:a14="http://schemas.microsoft.com/office/drawing/2010/main" val="0"/>
              </a:ext>
            </a:extLst>
          </a:blip>
          <a:srcRect t="466" b="1526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50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Image result for charlottesville clergy"/>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p:spPr>
      </p:pic>
    </p:spTree>
    <p:extLst>
      <p:ext uri="{BB962C8B-B14F-4D97-AF65-F5344CB8AC3E}">
        <p14:creationId xmlns:p14="http://schemas.microsoft.com/office/powerpoint/2010/main" val="1434099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051026-3735-4A58-B127-6DB03422D10A}"/>
              </a:ext>
            </a:extLst>
          </p:cNvPr>
          <p:cNvPicPr>
            <a:picLocks noChangeAspect="1"/>
          </p:cNvPicPr>
          <p:nvPr/>
        </p:nvPicPr>
        <p:blipFill rotWithShape="1">
          <a:blip r:embed="rId3"/>
          <a:srcRect l="4351" r="6314" b="-1"/>
          <a:stretch/>
        </p:blipFill>
        <p:spPr>
          <a:xfrm>
            <a:off x="20" y="10"/>
            <a:ext cx="12191980" cy="6857990"/>
          </a:xfrm>
          <a:prstGeom prst="rect">
            <a:avLst/>
          </a:prstGeom>
        </p:spPr>
      </p:pic>
    </p:spTree>
    <p:extLst>
      <p:ext uri="{BB962C8B-B14F-4D97-AF65-F5344CB8AC3E}">
        <p14:creationId xmlns:p14="http://schemas.microsoft.com/office/powerpoint/2010/main" val="3697202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Image result for charlottesville clergy"/>
          <p:cNvPicPr/>
          <p:nvPr/>
        </p:nvPicPr>
        <p:blipFill rotWithShape="1">
          <a:blip r:embed="rId3">
            <a:extLst>
              <a:ext uri="{28A0092B-C50C-407E-A947-70E740481C1C}">
                <a14:useLocalDpi xmlns:a14="http://schemas.microsoft.com/office/drawing/2010/main" val="0"/>
              </a:ext>
            </a:extLst>
          </a:blip>
          <a:srcRect t="6877" b="18123"/>
          <a:stretch/>
        </p:blipFill>
        <p:spPr bwMode="auto">
          <a:xfrm>
            <a:off x="20" y="10"/>
            <a:ext cx="12191980" cy="6857990"/>
          </a:xfrm>
          <a:prstGeom prst="rect">
            <a:avLst/>
          </a:prstGeom>
          <a:noFill/>
        </p:spPr>
      </p:pic>
    </p:spTree>
    <p:extLst>
      <p:ext uri="{BB962C8B-B14F-4D97-AF65-F5344CB8AC3E}">
        <p14:creationId xmlns:p14="http://schemas.microsoft.com/office/powerpoint/2010/main" val="68293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123825"/>
            <a:ext cx="11582400" cy="5076825"/>
          </a:xfrm>
          <a:prstGeom prst="rect">
            <a:avLst/>
          </a:prstGeom>
        </p:spPr>
        <p:txBody>
          <a:bodyPr vert="horz" lIns="91440" tIns="45720" rIns="91440" bIns="45720" rtlCol="0" anchor="ctr">
            <a:normAutofit/>
          </a:bodyPr>
          <a:lstStyle/>
          <a:p>
            <a:pPr algn="ctr"/>
            <a:r>
              <a:rPr lang="en-US" sz="3200" b="1" dirty="0"/>
              <a:t>The 4 “D’s” of Active Bystandership</a:t>
            </a:r>
          </a:p>
          <a:p>
            <a:pPr algn="ctr"/>
            <a:endParaRPr lang="en-US" sz="3200" b="1" dirty="0"/>
          </a:p>
          <a:p>
            <a:pPr algn="ctr"/>
            <a:r>
              <a:rPr lang="en-US" sz="3200" b="1" dirty="0"/>
              <a:t>DIRECT</a:t>
            </a:r>
          </a:p>
          <a:p>
            <a:pPr algn="ctr"/>
            <a:r>
              <a:rPr lang="en-US" sz="3200" b="1" dirty="0"/>
              <a:t>DISTRACT</a:t>
            </a:r>
          </a:p>
          <a:p>
            <a:pPr algn="ctr"/>
            <a:r>
              <a:rPr lang="en-US" sz="3200" b="1" dirty="0"/>
              <a:t>DELEGATE</a:t>
            </a:r>
          </a:p>
          <a:p>
            <a:pPr algn="ctr"/>
            <a:r>
              <a:rPr lang="en-US" sz="3200" b="1" dirty="0"/>
              <a:t>DOCUMENT</a:t>
            </a:r>
          </a:p>
          <a:p>
            <a:pPr algn="ctr"/>
            <a:endParaRPr lang="en-US" sz="3200" b="1" dirty="0"/>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407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123825"/>
            <a:ext cx="11582400" cy="5076825"/>
          </a:xfrm>
          <a:prstGeom prst="rect">
            <a:avLst/>
          </a:prstGeom>
        </p:spPr>
        <p:txBody>
          <a:bodyPr vert="horz" lIns="91440" tIns="45720" rIns="91440" bIns="45720" rtlCol="0" anchor="ctr">
            <a:normAutofit/>
          </a:bodyPr>
          <a:lstStyle/>
          <a:p>
            <a:pPr algn="ctr"/>
            <a:r>
              <a:rPr lang="en-US" sz="3200" b="1" u="sng" dirty="0">
                <a:cs typeface="Times New Roman" panose="02020603050405020304" pitchFamily="18" charset="0"/>
              </a:rPr>
              <a:t>DIRECT</a:t>
            </a:r>
          </a:p>
          <a:p>
            <a:pPr algn="ctr"/>
            <a:endParaRPr lang="en-US" sz="1200" b="1" dirty="0">
              <a:cs typeface="Times New Roman" panose="02020603050405020304" pitchFamily="18" charset="0"/>
            </a:endParaRPr>
          </a:p>
          <a:p>
            <a:r>
              <a:rPr lang="en-US" sz="3200" b="1" dirty="0">
                <a:cs typeface="Times New Roman" panose="02020603050405020304" pitchFamily="18" charset="0"/>
              </a:rPr>
              <a:t>Step in and interrupt a harmful situation by pointing out the problem and engaging participants in conversation about better alternatives.</a:t>
            </a:r>
          </a:p>
          <a:p>
            <a:endParaRPr lang="en-US" sz="1200" b="1" dirty="0">
              <a:cs typeface="Times New Roman" panose="02020603050405020304" pitchFamily="18" charset="0"/>
            </a:endParaRPr>
          </a:p>
          <a:p>
            <a:r>
              <a:rPr lang="en-US" sz="3200" b="1" dirty="0">
                <a:cs typeface="Times New Roman" panose="02020603050405020304" pitchFamily="18" charset="0"/>
              </a:rPr>
              <a:t>Say things like: </a:t>
            </a:r>
            <a:endParaRPr lang="en-US" sz="3200" dirty="0">
              <a:cs typeface="Times New Roman" panose="02020603050405020304" pitchFamily="18" charset="0"/>
            </a:endParaRPr>
          </a:p>
          <a:p>
            <a:r>
              <a:rPr lang="en-US" sz="3200" dirty="0">
                <a:cs typeface="Times New Roman" panose="02020603050405020304" pitchFamily="18" charset="0"/>
              </a:rPr>
              <a:t>“That’s not funny!”</a:t>
            </a:r>
          </a:p>
          <a:p>
            <a:r>
              <a:rPr lang="en-US" sz="3200" dirty="0">
                <a:cs typeface="Times New Roman" panose="02020603050405020304" pitchFamily="18" charset="0"/>
              </a:rPr>
              <a:t>“Wow! I’m surprised to hear you say something like that!”</a:t>
            </a:r>
            <a:br>
              <a:rPr lang="en-US" sz="3200" dirty="0">
                <a:cs typeface="Times New Roman" panose="02020603050405020304" pitchFamily="18" charset="0"/>
              </a:rPr>
            </a:br>
            <a:r>
              <a:rPr lang="en-US" sz="3200" dirty="0">
                <a:cs typeface="Times New Roman" panose="02020603050405020304" pitchFamily="18" charset="0"/>
              </a:rPr>
              <a:t>“What you said [or did] isn’t very respectful.”</a:t>
            </a:r>
            <a:br>
              <a:rPr lang="en-US" sz="3200" dirty="0">
                <a:cs typeface="Times New Roman" panose="02020603050405020304" pitchFamily="18" charset="0"/>
              </a:rPr>
            </a:br>
            <a:r>
              <a:rPr lang="en-US" sz="3200" dirty="0">
                <a:cs typeface="Times New Roman" panose="02020603050405020304" pitchFamily="18" charset="0"/>
              </a:rPr>
              <a:t>“That type of language [or behavior] isn’t OK.”</a:t>
            </a: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82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123825"/>
            <a:ext cx="11582400" cy="5076825"/>
          </a:xfrm>
          <a:prstGeom prst="rect">
            <a:avLst/>
          </a:prstGeom>
        </p:spPr>
        <p:txBody>
          <a:bodyPr vert="horz" lIns="91440" tIns="45720" rIns="91440" bIns="45720" rtlCol="0" anchor="ctr">
            <a:normAutofit fontScale="92500"/>
          </a:bodyPr>
          <a:lstStyle/>
          <a:p>
            <a:pPr algn="ctr"/>
            <a:r>
              <a:rPr lang="en-US" sz="3200" b="1" u="sng" dirty="0">
                <a:cs typeface="Times New Roman" panose="02020603050405020304" pitchFamily="18" charset="0"/>
              </a:rPr>
              <a:t>DIRECT</a:t>
            </a:r>
          </a:p>
          <a:p>
            <a:endParaRPr lang="en-US" sz="1300" b="1" dirty="0">
              <a:cs typeface="Times New Roman" panose="02020603050405020304" pitchFamily="18" charset="0"/>
            </a:endParaRPr>
          </a:p>
          <a:p>
            <a:r>
              <a:rPr lang="en-US" sz="3200" b="1" dirty="0">
                <a:cs typeface="Times New Roman" panose="02020603050405020304" pitchFamily="18" charset="0"/>
              </a:rPr>
              <a:t>Ask:</a:t>
            </a:r>
            <a:r>
              <a:rPr lang="en-US" sz="3200" dirty="0">
                <a:cs typeface="Times New Roman" panose="02020603050405020304" pitchFamily="18" charset="0"/>
              </a:rPr>
              <a:t/>
            </a:r>
            <a:br>
              <a:rPr lang="en-US" sz="3200" dirty="0">
                <a:cs typeface="Times New Roman" panose="02020603050405020304" pitchFamily="18" charset="0"/>
              </a:rPr>
            </a:br>
            <a:r>
              <a:rPr lang="en-US" sz="3200" dirty="0">
                <a:cs typeface="Times New Roman" panose="02020603050405020304" pitchFamily="18" charset="0"/>
              </a:rPr>
              <a:t>“Is this person bothering you?”</a:t>
            </a:r>
            <a:br>
              <a:rPr lang="en-US" sz="3200" dirty="0">
                <a:cs typeface="Times New Roman" panose="02020603050405020304" pitchFamily="18" charset="0"/>
              </a:rPr>
            </a:br>
            <a:r>
              <a:rPr lang="en-US" sz="3200" dirty="0">
                <a:cs typeface="Times New Roman" panose="02020603050405020304" pitchFamily="18" charset="0"/>
              </a:rPr>
              <a:t>“Is there anything I can do to help?”</a:t>
            </a:r>
          </a:p>
          <a:p>
            <a:endParaRPr lang="en-US" sz="1600" dirty="0">
              <a:cs typeface="Times New Roman" panose="02020603050405020304" pitchFamily="18" charset="0"/>
            </a:endParaRPr>
          </a:p>
          <a:p>
            <a:pPr marL="457200" indent="-457200">
              <a:buFont typeface="Arial" panose="020B0604020202020204" pitchFamily="34" charset="0"/>
              <a:buChar char="•"/>
            </a:pPr>
            <a:r>
              <a:rPr lang="en-US" sz="3200" dirty="0">
                <a:cs typeface="Times New Roman" panose="02020603050405020304" pitchFamily="18" charset="0"/>
              </a:rPr>
              <a:t>Stand next to someone so they know they are not alone.</a:t>
            </a:r>
          </a:p>
          <a:p>
            <a:pPr marL="457200" indent="-457200">
              <a:buFont typeface="Arial" panose="020B0604020202020204" pitchFamily="34" charset="0"/>
              <a:buChar char="•"/>
            </a:pPr>
            <a:r>
              <a:rPr lang="en-US" sz="3200" dirty="0">
                <a:cs typeface="Times New Roman" panose="02020603050405020304" pitchFamily="18" charset="0"/>
              </a:rPr>
              <a:t>Look disapprovingly at a person who is harassing someone else.</a:t>
            </a:r>
          </a:p>
          <a:p>
            <a:pPr marL="457200" indent="-457200">
              <a:buFont typeface="Arial" panose="020B0604020202020204" pitchFamily="34" charset="0"/>
              <a:buChar char="•"/>
            </a:pPr>
            <a:r>
              <a:rPr lang="en-US" sz="3200" dirty="0">
                <a:cs typeface="Times New Roman" panose="02020603050405020304" pitchFamily="18" charset="0"/>
              </a:rPr>
              <a:t>Don’t join in or laugh.</a:t>
            </a:r>
          </a:p>
          <a:p>
            <a:pPr marL="457200" indent="-457200">
              <a:buFont typeface="Arial" panose="020B0604020202020204" pitchFamily="34" charset="0"/>
              <a:buChar char="•"/>
            </a:pPr>
            <a:r>
              <a:rPr lang="en-US" sz="3200" dirty="0">
                <a:cs typeface="Times New Roman" panose="02020603050405020304" pitchFamily="18" charset="0"/>
              </a:rPr>
              <a:t>Tell someone (then or later) why you what they did or said was hurtful.</a:t>
            </a:r>
          </a:p>
          <a:p>
            <a:pPr marL="457200" indent="-457200">
              <a:buFont typeface="Arial" panose="020B0604020202020204" pitchFamily="34" charset="0"/>
              <a:buChar char="•"/>
            </a:pPr>
            <a:r>
              <a:rPr lang="en-US" sz="3200" dirty="0">
                <a:cs typeface="Times New Roman" panose="02020603050405020304" pitchFamily="18" charset="0"/>
              </a:rPr>
              <a:t>If a person is mistreated, tell them it wasn’t okay and you’re sorry it happened.</a:t>
            </a: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254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123825"/>
            <a:ext cx="11582400" cy="5076825"/>
          </a:xfrm>
          <a:prstGeom prst="rect">
            <a:avLst/>
          </a:prstGeom>
        </p:spPr>
        <p:txBody>
          <a:bodyPr vert="horz" lIns="91440" tIns="45720" rIns="91440" bIns="45720" rtlCol="0" anchor="ctr">
            <a:normAutofit lnSpcReduction="10000"/>
          </a:bodyPr>
          <a:lstStyle/>
          <a:p>
            <a:pPr algn="ctr" defTabSz="914400" eaLnBrk="0" fontAlgn="base" hangingPunct="0">
              <a:spcBef>
                <a:spcPct val="0"/>
              </a:spcBef>
              <a:spcAft>
                <a:spcPct val="0"/>
              </a:spcAft>
            </a:pPr>
            <a:r>
              <a:rPr lang="en-US" sz="3200" b="1" u="sng" dirty="0">
                <a:cs typeface="Times New Roman" panose="02020603050405020304" pitchFamily="18" charset="0"/>
              </a:rPr>
              <a:t>DISTRACT</a:t>
            </a:r>
          </a:p>
          <a:p>
            <a:pPr lvl="0" algn="ctr" defTabSz="914400" eaLnBrk="0" fontAlgn="base" hangingPunct="0">
              <a:spcBef>
                <a:spcPct val="0"/>
              </a:spcBef>
              <a:spcAft>
                <a:spcPct val="0"/>
              </a:spcAft>
            </a:pPr>
            <a:endParaRPr lang="en-US" altLang="en-US" sz="1600" b="1" dirty="0">
              <a:cs typeface="Times New Roman" panose="02020603050405020304" pitchFamily="18" charset="0"/>
            </a:endParaRPr>
          </a:p>
          <a:p>
            <a:pPr lvl="0" defTabSz="914400" eaLnBrk="0" fontAlgn="base" hangingPunct="0">
              <a:spcBef>
                <a:spcPct val="0"/>
              </a:spcBef>
              <a:spcAft>
                <a:spcPct val="0"/>
              </a:spcAft>
            </a:pPr>
            <a:r>
              <a:rPr lang="en-US" altLang="en-US" sz="3200" b="1" dirty="0">
                <a:cs typeface="Times New Roman" panose="02020603050405020304" pitchFamily="18" charset="0"/>
              </a:rPr>
              <a:t>If you aren’t comfortable calling out the problematic behavior, try interrupting a risky situation by distracting and redirecting the people involved.</a:t>
            </a:r>
          </a:p>
          <a:p>
            <a:pPr lvl="0" defTabSz="914400" eaLnBrk="0" fontAlgn="base" hangingPunct="0">
              <a:spcBef>
                <a:spcPct val="0"/>
              </a:spcBef>
              <a:spcAft>
                <a:spcPct val="0"/>
              </a:spcAft>
            </a:pPr>
            <a:endParaRPr lang="en-US" altLang="en-US" sz="1600" b="1" dirty="0">
              <a:cs typeface="Times New Roman" panose="02020603050405020304" pitchFamily="18" charset="0"/>
            </a:endParaRPr>
          </a:p>
          <a:p>
            <a:pPr marL="457200" lvl="0" indent="-457200" defTabSz="914400" eaLnBrk="0" fontAlgn="base" hangingPunct="0">
              <a:spcBef>
                <a:spcPct val="0"/>
              </a:spcBef>
              <a:spcAft>
                <a:spcPct val="0"/>
              </a:spcAft>
              <a:buFont typeface="Arial" panose="020B0604020202020204" pitchFamily="34" charset="0"/>
              <a:buChar char="•"/>
            </a:pPr>
            <a:r>
              <a:rPr lang="en-US" altLang="en-US" sz="3200" dirty="0">
                <a:cs typeface="Times New Roman" panose="02020603050405020304" pitchFamily="18" charset="0"/>
              </a:rPr>
              <a:t>Ask an unrelated question about a class assignment, a TV show or even the weather. The goal is simply to change the subject!</a:t>
            </a:r>
          </a:p>
          <a:p>
            <a:pPr marL="457200" lvl="0" indent="-457200" defTabSz="914400" eaLnBrk="0" fontAlgn="base" hangingPunct="0">
              <a:spcBef>
                <a:spcPct val="0"/>
              </a:spcBef>
              <a:spcAft>
                <a:spcPct val="0"/>
              </a:spcAft>
              <a:buFont typeface="Arial" panose="020B0604020202020204" pitchFamily="34" charset="0"/>
              <a:buChar char="•"/>
            </a:pPr>
            <a:r>
              <a:rPr lang="en-US" altLang="en-US" sz="3200" dirty="0">
                <a:cs typeface="Times New Roman" panose="02020603050405020304" pitchFamily="18" charset="0"/>
              </a:rPr>
              <a:t>Tell them you think someone is looking for them.</a:t>
            </a:r>
          </a:p>
          <a:p>
            <a:pPr marL="457200" lvl="0" indent="-457200" defTabSz="914400" eaLnBrk="0" fontAlgn="base" hangingPunct="0">
              <a:spcBef>
                <a:spcPct val="0"/>
              </a:spcBef>
              <a:spcAft>
                <a:spcPct val="0"/>
              </a:spcAft>
              <a:buFont typeface="Arial" panose="020B0604020202020204" pitchFamily="34" charset="0"/>
              <a:buChar char="•"/>
            </a:pPr>
            <a:r>
              <a:rPr lang="en-US" altLang="en-US" sz="3200" dirty="0">
                <a:cs typeface="Times New Roman" panose="02020603050405020304" pitchFamily="18" charset="0"/>
              </a:rPr>
              <a:t>Ask them to show you where the bathroom is.</a:t>
            </a:r>
          </a:p>
          <a:p>
            <a:pPr marL="457200" lvl="0" indent="-457200" defTabSz="914400" eaLnBrk="0" fontAlgn="base" hangingPunct="0">
              <a:spcBef>
                <a:spcPct val="0"/>
              </a:spcBef>
              <a:spcAft>
                <a:spcPct val="0"/>
              </a:spcAft>
              <a:buFont typeface="Arial" panose="020B0604020202020204" pitchFamily="34" charset="0"/>
              <a:buChar char="•"/>
            </a:pPr>
            <a:r>
              <a:rPr lang="en-US" altLang="en-US" sz="3200" dirty="0">
                <a:cs typeface="Times New Roman" panose="02020603050405020304" pitchFamily="18" charset="0"/>
              </a:rPr>
              <a:t>Say something positive (like, “Hey, nice shirt!”) to anyone involved.</a:t>
            </a:r>
            <a:r>
              <a:rPr lang="en-US" altLang="en-US" sz="3200" dirty="0"/>
              <a:t> </a:t>
            </a:r>
            <a:endParaRPr lang="en-US" altLang="en-US" sz="3200" dirty="0">
              <a:latin typeface="Arial" panose="020B0604020202020204" pitchFamily="34" charset="0"/>
            </a:endParaRP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133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3">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123825"/>
            <a:ext cx="11582400" cy="5076825"/>
          </a:xfrm>
          <a:prstGeom prst="rect">
            <a:avLst/>
          </a:prstGeom>
        </p:spPr>
        <p:txBody>
          <a:bodyPr vert="horz" lIns="91440" tIns="45720" rIns="91440" bIns="45720" rtlCol="0" anchor="ctr">
            <a:normAutofit/>
          </a:bodyPr>
          <a:lstStyle/>
          <a:p>
            <a:pPr algn="ctr" defTabSz="914400" eaLnBrk="0" fontAlgn="base" hangingPunct="0">
              <a:spcBef>
                <a:spcPct val="0"/>
              </a:spcBef>
              <a:spcAft>
                <a:spcPct val="0"/>
              </a:spcAft>
            </a:pPr>
            <a:r>
              <a:rPr lang="en-US" sz="3200" b="1" u="sng" dirty="0">
                <a:cs typeface="Times New Roman" panose="02020603050405020304" pitchFamily="18" charset="0"/>
              </a:rPr>
              <a:t>DELEGATE</a:t>
            </a:r>
          </a:p>
          <a:p>
            <a:pPr lvl="0" defTabSz="914400" eaLnBrk="0" fontAlgn="base" hangingPunct="0">
              <a:spcBef>
                <a:spcPct val="0"/>
              </a:spcBef>
              <a:spcAft>
                <a:spcPct val="0"/>
              </a:spcAft>
            </a:pPr>
            <a:endParaRPr lang="en-US" altLang="en-US" sz="1600" b="1" dirty="0">
              <a:cs typeface="Times New Roman" panose="02020603050405020304" pitchFamily="18" charset="0"/>
            </a:endParaRPr>
          </a:p>
          <a:p>
            <a:pPr lvl="0" defTabSz="914400" eaLnBrk="0" fontAlgn="base" hangingPunct="0">
              <a:spcBef>
                <a:spcPct val="0"/>
              </a:spcBef>
              <a:spcAft>
                <a:spcPct val="0"/>
              </a:spcAft>
            </a:pPr>
            <a:r>
              <a:rPr lang="en-US" altLang="en-US" sz="3200" b="1" dirty="0">
                <a:cs typeface="Times New Roman" panose="02020603050405020304" pitchFamily="18" charset="0"/>
              </a:rPr>
              <a:t>If you can’t do it alone, involve others.</a:t>
            </a:r>
          </a:p>
          <a:p>
            <a:pPr lvl="0" defTabSz="914400" eaLnBrk="0" fontAlgn="base" hangingPunct="0">
              <a:spcBef>
                <a:spcPct val="0"/>
              </a:spcBef>
              <a:spcAft>
                <a:spcPct val="0"/>
              </a:spcAft>
            </a:pPr>
            <a:endParaRPr lang="en-US" altLang="en-US" sz="1200" b="1" dirty="0">
              <a:cs typeface="Times New Roman" panose="02020603050405020304" pitchFamily="18" charset="0"/>
            </a:endParaRPr>
          </a:p>
          <a:p>
            <a:pPr marL="457200" lvl="0" indent="-457200" defTabSz="914400" eaLnBrk="0" fontAlgn="base" hangingPunct="0">
              <a:spcBef>
                <a:spcPct val="0"/>
              </a:spcBef>
              <a:spcAft>
                <a:spcPct val="0"/>
              </a:spcAft>
              <a:buFont typeface="Arial" panose="020B0604020202020204" pitchFamily="34" charset="0"/>
              <a:buChar char="•"/>
            </a:pPr>
            <a:r>
              <a:rPr lang="en-US" altLang="en-US" sz="3200" dirty="0">
                <a:cs typeface="Times New Roman" panose="02020603050405020304" pitchFamily="18" charset="0"/>
              </a:rPr>
              <a:t>Attract “allies in action.” (Call attention to the situation and get others to help you speak up, prevent or interrupt.)</a:t>
            </a:r>
          </a:p>
          <a:p>
            <a:pPr marL="457200" lvl="0" indent="-457200" defTabSz="914400" eaLnBrk="0" fontAlgn="base" hangingPunct="0">
              <a:spcBef>
                <a:spcPct val="0"/>
              </a:spcBef>
              <a:spcAft>
                <a:spcPct val="0"/>
              </a:spcAft>
              <a:buFont typeface="Arial" panose="020B0604020202020204" pitchFamily="34" charset="0"/>
              <a:buChar char="•"/>
            </a:pPr>
            <a:r>
              <a:rPr lang="en-US" altLang="en-US" sz="3200" dirty="0">
                <a:cs typeface="Times New Roman" panose="02020603050405020304" pitchFamily="18" charset="0"/>
              </a:rPr>
              <a:t>Tell a staff person right away (a manager or owner if possible).</a:t>
            </a:r>
          </a:p>
          <a:p>
            <a:pPr marL="457200" lvl="0" indent="-457200" defTabSz="914400" eaLnBrk="0" fontAlgn="base" hangingPunct="0">
              <a:spcBef>
                <a:spcPct val="0"/>
              </a:spcBef>
              <a:spcAft>
                <a:spcPct val="0"/>
              </a:spcAft>
              <a:buFont typeface="Arial" panose="020B0604020202020204" pitchFamily="34" charset="0"/>
              <a:buChar char="•"/>
            </a:pPr>
            <a:r>
              <a:rPr lang="en-US" altLang="en-US" sz="3200" dirty="0">
                <a:cs typeface="Times New Roman" panose="02020603050405020304" pitchFamily="18" charset="0"/>
              </a:rPr>
              <a:t>Seek out appropriate resources.</a:t>
            </a:r>
          </a:p>
          <a:p>
            <a:pPr marL="457200" lvl="0" indent="-457200" defTabSz="914400" eaLnBrk="0" fontAlgn="base" hangingPunct="0">
              <a:spcBef>
                <a:spcPct val="0"/>
              </a:spcBef>
              <a:spcAft>
                <a:spcPct val="0"/>
              </a:spcAft>
              <a:buFont typeface="Arial" panose="020B0604020202020204" pitchFamily="34" charset="0"/>
              <a:buChar char="•"/>
            </a:pPr>
            <a:r>
              <a:rPr lang="en-US" altLang="en-US" sz="3200" b="1" dirty="0">
                <a:cs typeface="Times New Roman" panose="02020603050405020304" pitchFamily="18" charset="0"/>
              </a:rPr>
              <a:t>In an emergency, always call 911.</a:t>
            </a:r>
            <a:r>
              <a:rPr lang="en-US" altLang="en-US" sz="3200" dirty="0">
                <a:cs typeface="Times New Roman" panose="02020603050405020304" pitchFamily="18" charset="0"/>
              </a:rPr>
              <a:t> </a:t>
            </a:r>
          </a:p>
          <a:p>
            <a:pPr lvl="0" defTabSz="914400" eaLnBrk="0" fontAlgn="base" hangingPunct="0">
              <a:spcBef>
                <a:spcPct val="0"/>
              </a:spcBef>
              <a:spcAft>
                <a:spcPct val="0"/>
              </a:spcAft>
            </a:pPr>
            <a:endParaRPr lang="en-US" altLang="en-US" dirty="0">
              <a:latin typeface="Arial" panose="020B0604020202020204" pitchFamily="34" charset="0"/>
            </a:endParaRPr>
          </a:p>
        </p:txBody>
      </p:sp>
      <p:sp>
        <p:nvSpPr>
          <p:cNvPr id="27" name="Freeform: Shape 15">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72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200025"/>
            <a:ext cx="11811000" cy="5146668"/>
          </a:xfrm>
          <a:prstGeom prst="rect">
            <a:avLst/>
          </a:prstGeom>
        </p:spPr>
        <p:txBody>
          <a:bodyPr vert="horz" lIns="91440" tIns="45720" rIns="91440" bIns="45720" rtlCol="0" anchor="ctr">
            <a:normAutofit lnSpcReduction="10000"/>
          </a:bodyPr>
          <a:lstStyle/>
          <a:p>
            <a:pPr algn="ctr" defTabSz="914400">
              <a:lnSpc>
                <a:spcPct val="90000"/>
              </a:lnSpc>
              <a:spcAft>
                <a:spcPts val="600"/>
              </a:spcAft>
            </a:pPr>
            <a:r>
              <a:rPr lang="en-US" sz="2800" b="1" u="sng" dirty="0"/>
              <a:t>DOCUMENT</a:t>
            </a:r>
          </a:p>
          <a:p>
            <a:pPr defTabSz="914400">
              <a:lnSpc>
                <a:spcPct val="90000"/>
              </a:lnSpc>
              <a:spcAft>
                <a:spcPts val="600"/>
              </a:spcAft>
            </a:pPr>
            <a:endParaRPr lang="en-US" sz="1200" dirty="0"/>
          </a:p>
          <a:p>
            <a:pPr defTabSz="914400">
              <a:lnSpc>
                <a:spcPct val="90000"/>
              </a:lnSpc>
              <a:spcAft>
                <a:spcPts val="600"/>
              </a:spcAft>
            </a:pPr>
            <a:r>
              <a:rPr lang="en-US" sz="2800" b="1" dirty="0"/>
              <a:t>Use your camera and/or voice recorder to record the incident.</a:t>
            </a:r>
          </a:p>
          <a:p>
            <a:pPr defTabSz="914400">
              <a:lnSpc>
                <a:spcPct val="90000"/>
              </a:lnSpc>
              <a:spcAft>
                <a:spcPts val="600"/>
              </a:spcAft>
            </a:pPr>
            <a:endParaRPr lang="en-US" sz="1200" dirty="0"/>
          </a:p>
          <a:p>
            <a:pPr marL="571500" indent="-342900" defTabSz="914400">
              <a:lnSpc>
                <a:spcPct val="90000"/>
              </a:lnSpc>
              <a:spcAft>
                <a:spcPts val="600"/>
              </a:spcAft>
              <a:buFont typeface="Arial" panose="020B0604020202020204" pitchFamily="34" charset="0"/>
              <a:buChar char="•"/>
            </a:pPr>
            <a:r>
              <a:rPr lang="en-US" sz="2800" i="1" dirty="0"/>
              <a:t>Do not make yourself a victim!</a:t>
            </a:r>
            <a:r>
              <a:rPr lang="en-US" sz="2800" dirty="0"/>
              <a:t> Keep a safe distance but close enough to capture clear video and sound, </a:t>
            </a:r>
            <a:r>
              <a:rPr lang="en-US" sz="2800" i="1" dirty="0"/>
              <a:t>and only if it is safe.</a:t>
            </a:r>
            <a:endParaRPr lang="en-US" sz="2800" dirty="0"/>
          </a:p>
          <a:p>
            <a:pPr marL="571500" indent="-342900" defTabSz="914400">
              <a:lnSpc>
                <a:spcPct val="90000"/>
              </a:lnSpc>
              <a:spcAft>
                <a:spcPts val="600"/>
              </a:spcAft>
              <a:buFont typeface="Arial" panose="020B0604020202020204" pitchFamily="34" charset="0"/>
              <a:buChar char="•"/>
            </a:pPr>
            <a:r>
              <a:rPr lang="en-US" sz="2800" dirty="0"/>
              <a:t>You do not need to engage those involved. It can make the situation worse by increasing aggression.</a:t>
            </a:r>
          </a:p>
          <a:p>
            <a:pPr marL="571500" indent="-342900" defTabSz="914400">
              <a:lnSpc>
                <a:spcPct val="90000"/>
              </a:lnSpc>
              <a:spcAft>
                <a:spcPts val="600"/>
              </a:spcAft>
              <a:buFont typeface="Arial" panose="020B0604020202020204" pitchFamily="34" charset="0"/>
              <a:buChar char="•"/>
            </a:pPr>
            <a:r>
              <a:rPr lang="en-US" sz="2800" i="1" dirty="0"/>
              <a:t>Do not post videos or photos on social media without the permission of a victim.</a:t>
            </a:r>
            <a:r>
              <a:rPr lang="en-US" sz="2800" dirty="0"/>
              <a:t> Doing so can cause as much harm as – or more than – the  initial incident.</a:t>
            </a:r>
          </a:p>
          <a:p>
            <a:pPr marL="571500" indent="-342900" defTabSz="914400">
              <a:lnSpc>
                <a:spcPct val="90000"/>
              </a:lnSpc>
              <a:spcAft>
                <a:spcPts val="600"/>
              </a:spcAft>
              <a:buFont typeface="Arial" panose="020B0604020202020204" pitchFamily="34" charset="0"/>
              <a:buChar char="•"/>
            </a:pPr>
            <a:r>
              <a:rPr lang="en-US" sz="2800" dirty="0"/>
              <a:t>In some cases, a clear video or recording can assist authorities in their investigation. </a:t>
            </a:r>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609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200025"/>
            <a:ext cx="11811000" cy="5146668"/>
          </a:xfrm>
          <a:prstGeom prst="rect">
            <a:avLst/>
          </a:prstGeom>
        </p:spPr>
        <p:txBody>
          <a:bodyPr vert="horz" lIns="91440" tIns="45720" rIns="91440" bIns="45720" rtlCol="0" anchor="ctr">
            <a:normAutofit/>
          </a:bodyPr>
          <a:lstStyle/>
          <a:p>
            <a:pPr algn="ctr"/>
            <a:r>
              <a:rPr lang="en-US" sz="2800" b="1" dirty="0">
                <a:cs typeface="Times New Roman" panose="02020603050405020304" pitchFamily="18" charset="0"/>
              </a:rPr>
              <a:t>Strategies in the Moment</a:t>
            </a:r>
          </a:p>
          <a:p>
            <a:endParaRPr lang="en-US" sz="1200" dirty="0">
              <a:cs typeface="Times New Roman" panose="02020603050405020304" pitchFamily="18" charset="0"/>
            </a:endParaRPr>
          </a:p>
          <a:p>
            <a:pPr marL="457200" indent="-457200">
              <a:buFont typeface="Arial" panose="020B0604020202020204" pitchFamily="34" charset="0"/>
              <a:buChar char="•"/>
            </a:pPr>
            <a:r>
              <a:rPr lang="en-US" sz="2800" dirty="0">
                <a:cs typeface="Times New Roman" panose="02020603050405020304" pitchFamily="18" charset="0"/>
              </a:rPr>
              <a:t>Name or acknowledge an offense</a:t>
            </a:r>
          </a:p>
          <a:p>
            <a:pPr marL="457200" indent="-457200">
              <a:buFont typeface="Arial" panose="020B0604020202020204" pitchFamily="34" charset="0"/>
              <a:buChar char="•"/>
            </a:pPr>
            <a:r>
              <a:rPr lang="en-US" sz="2800" dirty="0">
                <a:cs typeface="Times New Roman" panose="02020603050405020304" pitchFamily="18" charset="0"/>
              </a:rPr>
              <a:t>Point to the "elephant in the room“</a:t>
            </a:r>
          </a:p>
          <a:p>
            <a:pPr marL="457200" indent="-457200">
              <a:buFont typeface="Arial" panose="020B0604020202020204" pitchFamily="34" charset="0"/>
              <a:buChar char="•"/>
            </a:pPr>
            <a:r>
              <a:rPr lang="en-US" sz="2800" dirty="0">
                <a:cs typeface="Times New Roman" panose="02020603050405020304" pitchFamily="18" charset="0"/>
              </a:rPr>
              <a:t>Interrupt the behavior</a:t>
            </a:r>
          </a:p>
          <a:p>
            <a:pPr marL="457200" indent="-457200">
              <a:buFont typeface="Arial" panose="020B0604020202020204" pitchFamily="34" charset="0"/>
              <a:buChar char="•"/>
            </a:pPr>
            <a:r>
              <a:rPr lang="en-US" sz="2800" dirty="0">
                <a:cs typeface="Times New Roman" panose="02020603050405020304" pitchFamily="18" charset="0"/>
              </a:rPr>
              <a:t>Publicly support an aggrieved person</a:t>
            </a:r>
          </a:p>
          <a:p>
            <a:pPr marL="457200" indent="-457200">
              <a:buFont typeface="Arial" panose="020B0604020202020204" pitchFamily="34" charset="0"/>
              <a:buChar char="•"/>
            </a:pPr>
            <a:r>
              <a:rPr lang="en-US" sz="2800" dirty="0">
                <a:cs typeface="Times New Roman" panose="02020603050405020304" pitchFamily="18" charset="0"/>
              </a:rPr>
              <a:t>Use body language to show disapproval</a:t>
            </a:r>
          </a:p>
          <a:p>
            <a:pPr marL="457200" indent="-457200">
              <a:buFont typeface="Arial" panose="020B0604020202020204" pitchFamily="34" charset="0"/>
              <a:buChar char="•"/>
            </a:pPr>
            <a:r>
              <a:rPr lang="en-US" sz="2800" dirty="0">
                <a:cs typeface="Times New Roman" panose="02020603050405020304" pitchFamily="18" charset="0"/>
              </a:rPr>
              <a:t>Use humor (with care)</a:t>
            </a:r>
          </a:p>
          <a:p>
            <a:pPr marL="457200" indent="-457200">
              <a:buFont typeface="Arial" panose="020B0604020202020204" pitchFamily="34" charset="0"/>
              <a:buChar char="•"/>
            </a:pPr>
            <a:r>
              <a:rPr lang="en-US" sz="2800" dirty="0">
                <a:cs typeface="Times New Roman" panose="02020603050405020304" pitchFamily="18" charset="0"/>
              </a:rPr>
              <a:t>Encourage dialogue</a:t>
            </a:r>
          </a:p>
          <a:p>
            <a:pPr marL="457200" indent="-457200">
              <a:buFont typeface="Arial" panose="020B0604020202020204" pitchFamily="34" charset="0"/>
              <a:buChar char="•"/>
            </a:pPr>
            <a:r>
              <a:rPr lang="en-US" sz="2800" dirty="0">
                <a:cs typeface="Times New Roman" panose="02020603050405020304" pitchFamily="18" charset="0"/>
              </a:rPr>
              <a:t>Help calm strong feelings</a:t>
            </a:r>
          </a:p>
          <a:p>
            <a:pPr marL="457200" indent="-457200">
              <a:buFont typeface="Arial" panose="020B0604020202020204" pitchFamily="34" charset="0"/>
              <a:buChar char="•"/>
            </a:pPr>
            <a:r>
              <a:rPr lang="en-US" sz="2800" dirty="0">
                <a:cs typeface="Times New Roman" panose="02020603050405020304" pitchFamily="18" charset="0"/>
              </a:rPr>
              <a:t>Call for help</a:t>
            </a:r>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479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200025"/>
            <a:ext cx="11811000" cy="5146668"/>
          </a:xfrm>
          <a:prstGeom prst="rect">
            <a:avLst/>
          </a:prstGeom>
        </p:spPr>
        <p:txBody>
          <a:bodyPr vert="horz" lIns="91440" tIns="45720" rIns="91440" bIns="45720" rtlCol="0" anchor="ctr">
            <a:normAutofit/>
          </a:bodyPr>
          <a:lstStyle/>
          <a:p>
            <a:pPr algn="ctr"/>
            <a:r>
              <a:rPr lang="en-US" sz="3200" b="1" dirty="0">
                <a:cs typeface="Times New Roman" panose="02020603050405020304" pitchFamily="18" charset="0"/>
              </a:rPr>
              <a:t>Strategies After the Fact</a:t>
            </a:r>
          </a:p>
          <a:p>
            <a:endParaRPr lang="en-US" sz="3200" dirty="0">
              <a:cs typeface="Times New Roman" panose="02020603050405020304" pitchFamily="18" charset="0"/>
            </a:endParaRPr>
          </a:p>
          <a:p>
            <a:pPr marL="457200" indent="-457200">
              <a:buFont typeface="Arial" panose="020B0604020202020204" pitchFamily="34" charset="0"/>
              <a:buChar char="•"/>
            </a:pPr>
            <a:r>
              <a:rPr lang="en-US" sz="3200" dirty="0">
                <a:cs typeface="Times New Roman" panose="02020603050405020304" pitchFamily="18" charset="0"/>
              </a:rPr>
              <a:t>Privately support an upset person. </a:t>
            </a:r>
            <a:r>
              <a:rPr lang="en-US" sz="3200" dirty="0"/>
              <a:t>Listen supportively</a:t>
            </a:r>
            <a:endParaRPr lang="en-US" sz="3200" dirty="0">
              <a:cs typeface="Times New Roman" panose="02020603050405020304" pitchFamily="18" charset="0"/>
            </a:endParaRPr>
          </a:p>
          <a:p>
            <a:pPr marL="457200" indent="-457200">
              <a:buFont typeface="Arial" panose="020B0604020202020204" pitchFamily="34" charset="0"/>
              <a:buChar char="•"/>
            </a:pPr>
            <a:r>
              <a:rPr lang="en-US" sz="3200" dirty="0">
                <a:cs typeface="Times New Roman" panose="02020603050405020304" pitchFamily="18" charset="0"/>
              </a:rPr>
              <a:t>Talk privately with the inappropriate actor</a:t>
            </a:r>
          </a:p>
          <a:p>
            <a:pPr marL="457200" indent="-457200">
              <a:buFont typeface="Arial" panose="020B0604020202020204" pitchFamily="34" charset="0"/>
              <a:buChar char="•"/>
            </a:pPr>
            <a:r>
              <a:rPr lang="en-US" sz="3200" dirty="0">
                <a:cs typeface="Times New Roman" panose="02020603050405020304" pitchFamily="18" charset="0"/>
              </a:rPr>
              <a:t>Report the incident, with or without names</a:t>
            </a:r>
          </a:p>
          <a:p>
            <a:pPr marL="457200" indent="-457200">
              <a:buFont typeface="Arial" panose="020B0604020202020204" pitchFamily="34" charset="0"/>
              <a:buChar char="•"/>
            </a:pPr>
            <a:r>
              <a:rPr lang="en-US" sz="3200" dirty="0"/>
              <a:t>Provide information about resources available to the aggrieved person</a:t>
            </a:r>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086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200025"/>
            <a:ext cx="11811000" cy="5146668"/>
          </a:xfrm>
          <a:prstGeom prst="rect">
            <a:avLst/>
          </a:prstGeom>
        </p:spPr>
        <p:txBody>
          <a:bodyPr vert="horz" lIns="91440" tIns="45720" rIns="91440" bIns="45720" rtlCol="0" anchor="ctr">
            <a:normAutofit/>
          </a:bodyPr>
          <a:lstStyle/>
          <a:p>
            <a:pPr algn="ctr"/>
            <a:r>
              <a:rPr lang="en-US" sz="3200" b="1" dirty="0"/>
              <a:t>Example</a:t>
            </a:r>
          </a:p>
          <a:p>
            <a:endParaRPr lang="en-US" sz="1200" b="1" dirty="0"/>
          </a:p>
          <a:p>
            <a:r>
              <a:rPr lang="en-US" sz="3200" i="1" dirty="0"/>
              <a:t>A church member expresses concern about new visitors of a different race, implying that “those people” make her feel unsafe.</a:t>
            </a:r>
          </a:p>
          <a:p>
            <a:endParaRPr lang="en-US" sz="1200" dirty="0"/>
          </a:p>
          <a:p>
            <a:r>
              <a:rPr lang="en-US" sz="3200" i="1" dirty="0"/>
              <a:t>Response: </a:t>
            </a:r>
            <a:r>
              <a:rPr lang="en-US" sz="3200" dirty="0"/>
              <a:t>Remind the woman that all are welcome at church. Unless someone has harmed or threatened harm, then they are to be left alone. </a:t>
            </a:r>
          </a:p>
          <a:p>
            <a:r>
              <a:rPr lang="en-US" sz="3200" i="1" dirty="0"/>
              <a:t>Response: </a:t>
            </a:r>
            <a:r>
              <a:rPr lang="en-US" sz="3200" dirty="0"/>
              <a:t>State publicly to the congregation that bigotry is not permitted at this church. Ask congregation to commit to this.</a:t>
            </a:r>
            <a:endParaRPr lang="en-US" sz="3200" i="1" dirty="0"/>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50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580EDF2-7691-4CC8-8D00-F5FF657997F3}"/>
              </a:ext>
            </a:extLst>
          </p:cNvPr>
          <p:cNvSpPr txBox="1"/>
          <p:nvPr/>
        </p:nvSpPr>
        <p:spPr>
          <a:xfrm>
            <a:off x="518160" y="172720"/>
            <a:ext cx="11024595" cy="4812937"/>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200" b="1" i="1" dirty="0"/>
              <a:t>Asian Americans report over 650 racist acts over last week, new data says</a:t>
            </a:r>
          </a:p>
          <a:p>
            <a:pPr algn="r" defTabSz="914400">
              <a:lnSpc>
                <a:spcPct val="90000"/>
              </a:lnSpc>
              <a:spcAft>
                <a:spcPts val="600"/>
              </a:spcAft>
            </a:pPr>
            <a:r>
              <a:rPr lang="en-US" sz="2400" i="1" dirty="0"/>
              <a:t>-March 26, 2020</a:t>
            </a:r>
          </a:p>
          <a:p>
            <a:pPr algn="r" defTabSz="914400">
              <a:lnSpc>
                <a:spcPct val="90000"/>
              </a:lnSpc>
              <a:spcAft>
                <a:spcPts val="600"/>
              </a:spcAft>
            </a:pPr>
            <a:r>
              <a:rPr lang="en-US" sz="2400" i="1" dirty="0"/>
              <a:t>Caitlin Yoshiko </a:t>
            </a:r>
            <a:r>
              <a:rPr lang="en-US" sz="2400" i="1" dirty="0" err="1"/>
              <a:t>Kandil</a:t>
            </a:r>
            <a:endParaRPr lang="en-US" sz="2400" i="1" dirty="0"/>
          </a:p>
          <a:p>
            <a:pPr defTabSz="914400">
              <a:lnSpc>
                <a:spcPct val="90000"/>
              </a:lnSpc>
              <a:spcAft>
                <a:spcPts val="600"/>
              </a:spcAft>
            </a:pPr>
            <a:endParaRPr lang="en-US" sz="1200" b="1" dirty="0"/>
          </a:p>
          <a:p>
            <a:pPr defTabSz="914400">
              <a:lnSpc>
                <a:spcPct val="90000"/>
              </a:lnSpc>
              <a:spcAft>
                <a:spcPts val="600"/>
              </a:spcAft>
            </a:pPr>
            <a:endParaRPr lang="en-US" sz="1200" b="1" dirty="0"/>
          </a:p>
          <a:p>
            <a:pPr algn="ctr" defTabSz="914400">
              <a:lnSpc>
                <a:spcPct val="90000"/>
              </a:lnSpc>
              <a:spcAft>
                <a:spcPts val="600"/>
              </a:spcAft>
            </a:pPr>
            <a:r>
              <a:rPr lang="en-US" sz="3200" dirty="0">
                <a:hlinkClick r:id="rId3"/>
              </a:rPr>
              <a:t>https://www.nbcnews.com/news/asian-america/asian-americans-report-nearly-500-racist-acts-over-last-week-n1169821</a:t>
            </a:r>
            <a:r>
              <a:rPr lang="en-US" sz="3200" dirty="0"/>
              <a:t> </a:t>
            </a:r>
          </a:p>
          <a:p>
            <a:pPr indent="-228600" defTabSz="914400">
              <a:lnSpc>
                <a:spcPct val="90000"/>
              </a:lnSpc>
              <a:spcAft>
                <a:spcPts val="600"/>
              </a:spcAft>
              <a:buFont typeface="Arial" panose="020B0604020202020204" pitchFamily="34" charset="0"/>
              <a:buChar char="•"/>
            </a:pPr>
            <a:endParaRPr lang="en-US" sz="2400" b="1" dirty="0"/>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870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200025"/>
            <a:ext cx="11811000" cy="4686300"/>
          </a:xfrm>
          <a:prstGeom prst="rect">
            <a:avLst/>
          </a:prstGeom>
        </p:spPr>
        <p:txBody>
          <a:bodyPr vert="horz" lIns="91440" tIns="45720" rIns="91440" bIns="45720" rtlCol="0" anchor="ctr">
            <a:normAutofit/>
          </a:bodyPr>
          <a:lstStyle/>
          <a:p>
            <a:pPr algn="ctr"/>
            <a:r>
              <a:rPr lang="en-US" sz="3200" b="1" u="sng" dirty="0">
                <a:cs typeface="Times New Roman" panose="02020603050405020304" pitchFamily="18" charset="0"/>
              </a:rPr>
              <a:t>Example</a:t>
            </a:r>
          </a:p>
          <a:p>
            <a:endParaRPr lang="en-US" sz="1200" dirty="0">
              <a:cs typeface="Times New Roman" panose="02020603050405020304" pitchFamily="18" charset="0"/>
            </a:endParaRPr>
          </a:p>
          <a:p>
            <a:r>
              <a:rPr lang="en-US" sz="3200" i="1" dirty="0">
                <a:cs typeface="Times New Roman" panose="02020603050405020304" pitchFamily="18" charset="0"/>
              </a:rPr>
              <a:t>A council member makes a racist joke at a meeting. </a:t>
            </a:r>
          </a:p>
          <a:p>
            <a:endParaRPr lang="en-US" sz="1200" i="1" dirty="0">
              <a:cs typeface="Times New Roman" panose="02020603050405020304" pitchFamily="18" charset="0"/>
            </a:endParaRPr>
          </a:p>
          <a:p>
            <a:r>
              <a:rPr lang="en-US" sz="3200" i="1" dirty="0">
                <a:cs typeface="Times New Roman" panose="02020603050405020304" pitchFamily="18" charset="0"/>
              </a:rPr>
              <a:t>	-Response:</a:t>
            </a:r>
            <a:r>
              <a:rPr lang="en-US" sz="3200" dirty="0">
                <a:cs typeface="Times New Roman" panose="02020603050405020304" pitchFamily="18" charset="0"/>
              </a:rPr>
              <a:t> “That kind of humor is not acceptable here. That’s offensive.”</a:t>
            </a:r>
            <a:br>
              <a:rPr lang="en-US" sz="3200" dirty="0">
                <a:cs typeface="Times New Roman" panose="02020603050405020304" pitchFamily="18" charset="0"/>
              </a:rPr>
            </a:br>
            <a:r>
              <a:rPr lang="en-US" sz="3200" dirty="0">
                <a:cs typeface="Times New Roman" panose="02020603050405020304" pitchFamily="18" charset="0"/>
              </a:rPr>
              <a:t>	-</a:t>
            </a:r>
            <a:r>
              <a:rPr lang="en-US" sz="3200" i="1" dirty="0">
                <a:cs typeface="Times New Roman" panose="02020603050405020304" pitchFamily="18" charset="0"/>
              </a:rPr>
              <a:t>Response:</a:t>
            </a:r>
            <a:r>
              <a:rPr lang="en-US" sz="3200" dirty="0">
                <a:cs typeface="Times New Roman" panose="02020603050405020304" pitchFamily="18" charset="0"/>
              </a:rPr>
              <a:t> “Ouch!”</a:t>
            </a:r>
          </a:p>
          <a:p>
            <a:r>
              <a:rPr lang="en-US" sz="3200" dirty="0"/>
              <a:t>	-</a:t>
            </a:r>
            <a:r>
              <a:rPr lang="en-US" sz="3200" i="1" dirty="0"/>
              <a:t>Response:</a:t>
            </a:r>
            <a:r>
              <a:rPr lang="en-US" sz="3200" dirty="0"/>
              <a:t> frown, clear your throat, wide-eyed surprised look.</a:t>
            </a:r>
          </a:p>
          <a:p>
            <a:r>
              <a:rPr lang="en-US" sz="3200" dirty="0"/>
              <a:t>    	-</a:t>
            </a:r>
            <a:r>
              <a:rPr lang="en-US" sz="3200" i="1" dirty="0"/>
              <a:t>Response:</a:t>
            </a:r>
            <a:r>
              <a:rPr lang="en-US" sz="3200" dirty="0"/>
              <a:t> get up and walk out.</a:t>
            </a:r>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629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276225" y="200025"/>
            <a:ext cx="11811000" cy="4686300"/>
          </a:xfrm>
          <a:prstGeom prst="rect">
            <a:avLst/>
          </a:prstGeom>
        </p:spPr>
        <p:txBody>
          <a:bodyPr vert="horz" lIns="91440" tIns="45720" rIns="91440" bIns="45720" rtlCol="0" anchor="ctr">
            <a:normAutofit lnSpcReduction="10000"/>
          </a:bodyPr>
          <a:lstStyle/>
          <a:p>
            <a:pPr algn="ctr"/>
            <a:r>
              <a:rPr lang="en-US" sz="3200" b="1" u="sng" dirty="0">
                <a:cs typeface="Times New Roman" panose="02020603050405020304" pitchFamily="18" charset="0"/>
              </a:rPr>
              <a:t>Example</a:t>
            </a:r>
            <a:r>
              <a:rPr lang="en-US" sz="3200" dirty="0">
                <a:cs typeface="Times New Roman" panose="02020603050405020304" pitchFamily="18" charset="0"/>
              </a:rPr>
              <a:t/>
            </a:r>
            <a:br>
              <a:rPr lang="en-US" sz="3200" dirty="0">
                <a:cs typeface="Times New Roman" panose="02020603050405020304" pitchFamily="18" charset="0"/>
              </a:rPr>
            </a:br>
            <a:endParaRPr lang="en-US" sz="3200" dirty="0">
              <a:cs typeface="Times New Roman" panose="02020603050405020304" pitchFamily="18" charset="0"/>
            </a:endParaRPr>
          </a:p>
          <a:p>
            <a:r>
              <a:rPr lang="en-US" sz="3200" i="1" dirty="0">
                <a:cs typeface="Times New Roman" panose="02020603050405020304" pitchFamily="18" charset="0"/>
              </a:rPr>
              <a:t>You see a couple walking behind an Asian couple, verbally harassing them, threatening them. They have small children with them.</a:t>
            </a:r>
          </a:p>
          <a:p>
            <a:endParaRPr lang="en-US" sz="1300" dirty="0">
              <a:cs typeface="Times New Roman" panose="02020603050405020304" pitchFamily="18" charset="0"/>
            </a:endParaRPr>
          </a:p>
          <a:p>
            <a:r>
              <a:rPr lang="en-US" sz="3200" i="1" dirty="0">
                <a:cs typeface="Times New Roman" panose="02020603050405020304" pitchFamily="18" charset="0"/>
              </a:rPr>
              <a:t>Response: </a:t>
            </a:r>
            <a:r>
              <a:rPr lang="en-US" sz="3200" dirty="0">
                <a:cs typeface="Times New Roman" panose="02020603050405020304" pitchFamily="18" charset="0"/>
              </a:rPr>
              <a:t>(to the children) “Hi there! Are you having fun? Did you see [point to something interesting nearby]? Isn’t that cool?”</a:t>
            </a:r>
          </a:p>
          <a:p>
            <a:r>
              <a:rPr lang="en-US" sz="3200" i="1" dirty="0">
                <a:cs typeface="Times New Roman" panose="02020603050405020304" pitchFamily="18" charset="0"/>
              </a:rPr>
              <a:t>Response: </a:t>
            </a:r>
            <a:r>
              <a:rPr lang="en-US" sz="3200" dirty="0">
                <a:cs typeface="Times New Roman" panose="02020603050405020304" pitchFamily="18" charset="0"/>
              </a:rPr>
              <a:t>(to the harassers) “You need to stop right now. I’ve called the police.”</a:t>
            </a:r>
          </a:p>
          <a:p>
            <a:r>
              <a:rPr lang="en-US" sz="3200" i="1" dirty="0">
                <a:cs typeface="Times New Roman" panose="02020603050405020304" pitchFamily="18" charset="0"/>
              </a:rPr>
              <a:t>Response: Quietly record as much as you can, following at a safe distance.</a:t>
            </a:r>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660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7431" y="643467"/>
            <a:ext cx="5557137"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29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841248" y="731520"/>
            <a:ext cx="10701507" cy="4254137"/>
          </a:xfrm>
          <a:prstGeom prst="rect">
            <a:avLst/>
          </a:prstGeom>
        </p:spPr>
        <p:txBody>
          <a:bodyPr vert="horz" lIns="91440" tIns="45720" rIns="91440" bIns="45720" rtlCol="0" anchor="ctr">
            <a:noAutofit/>
          </a:bodyPr>
          <a:lstStyle/>
          <a:p>
            <a:pPr algn="ctr" defTabSz="914400">
              <a:lnSpc>
                <a:spcPct val="90000"/>
              </a:lnSpc>
              <a:spcAft>
                <a:spcPts val="600"/>
              </a:spcAft>
            </a:pPr>
            <a:r>
              <a:rPr lang="en-US" sz="2800" b="1" dirty="0"/>
              <a:t>RESOURCES</a:t>
            </a:r>
          </a:p>
          <a:p>
            <a:pPr algn="ctr" defTabSz="914400">
              <a:lnSpc>
                <a:spcPct val="90000"/>
              </a:lnSpc>
              <a:spcAft>
                <a:spcPts val="600"/>
              </a:spcAft>
            </a:pPr>
            <a:endParaRPr lang="en-US" sz="1200" dirty="0"/>
          </a:p>
          <a:p>
            <a:pPr defTabSz="914400">
              <a:lnSpc>
                <a:spcPct val="90000"/>
              </a:lnSpc>
              <a:spcAft>
                <a:spcPts val="600"/>
              </a:spcAft>
            </a:pPr>
            <a:r>
              <a:rPr lang="en-US" sz="2800" dirty="0"/>
              <a:t>American Broadcasting Company. </a:t>
            </a:r>
            <a:r>
              <a:rPr lang="en-US" sz="2800" u="sng" dirty="0"/>
              <a:t>What Would You Do?</a:t>
            </a:r>
            <a:r>
              <a:rPr lang="en-US" sz="2800" i="1" u="sng" dirty="0"/>
              <a:t> </a:t>
            </a:r>
            <a:r>
              <a:rPr lang="en-US" sz="2800" u="sng" dirty="0"/>
              <a:t>video series.</a:t>
            </a:r>
            <a:r>
              <a:rPr lang="en-US" sz="2800" dirty="0"/>
              <a:t> © Disney. All rights reserved. Available: </a:t>
            </a:r>
            <a:r>
              <a:rPr lang="en-US" sz="2800" u="sng" dirty="0">
                <a:hlinkClick r:id="rId2"/>
              </a:rPr>
              <a:t>http://abc.go.com/shows/what-would-you-do</a:t>
            </a:r>
            <a:r>
              <a:rPr lang="en-US" sz="2800" dirty="0"/>
              <a:t> </a:t>
            </a:r>
          </a:p>
          <a:p>
            <a:pPr defTabSz="914400">
              <a:lnSpc>
                <a:spcPct val="90000"/>
              </a:lnSpc>
              <a:spcAft>
                <a:spcPts val="600"/>
              </a:spcAft>
            </a:pPr>
            <a:endParaRPr lang="en-US" sz="1200" dirty="0"/>
          </a:p>
          <a:p>
            <a:pPr defTabSz="914400">
              <a:lnSpc>
                <a:spcPct val="90000"/>
              </a:lnSpc>
              <a:spcAft>
                <a:spcPts val="600"/>
              </a:spcAft>
            </a:pPr>
            <a:r>
              <a:rPr lang="en-US" sz="2800" dirty="0"/>
              <a:t>Berkowitz, Alan – </a:t>
            </a:r>
            <a:r>
              <a:rPr lang="en-US" sz="2800" u="sng" dirty="0"/>
              <a:t>Videos on Being An Active Bystander</a:t>
            </a:r>
            <a:r>
              <a:rPr lang="en-US" sz="2800" dirty="0"/>
              <a:t>. Available: </a:t>
            </a:r>
            <a:r>
              <a:rPr lang="en-US" sz="2800" u="sng" dirty="0">
                <a:hlinkClick r:id="rId3"/>
              </a:rPr>
              <a:t>http://www.alanberkowitz.com/videos.php</a:t>
            </a:r>
            <a:r>
              <a:rPr lang="en-US" sz="2800" dirty="0"/>
              <a:t> </a:t>
            </a:r>
          </a:p>
          <a:p>
            <a:pPr defTabSz="914400">
              <a:lnSpc>
                <a:spcPct val="90000"/>
              </a:lnSpc>
              <a:spcAft>
                <a:spcPts val="600"/>
              </a:spcAft>
            </a:pPr>
            <a:endParaRPr lang="en-US" sz="1200" dirty="0"/>
          </a:p>
          <a:p>
            <a:pPr defTabSz="914400">
              <a:lnSpc>
                <a:spcPct val="90000"/>
              </a:lnSpc>
              <a:spcAft>
                <a:spcPts val="600"/>
              </a:spcAft>
            </a:pPr>
            <a:r>
              <a:rPr lang="en-US" sz="2800" dirty="0"/>
              <a:t>Dunn, Kevin, Nelson, Jacqueline, et al. </a:t>
            </a:r>
            <a:r>
              <a:rPr lang="en-US" sz="2800" u="sng" dirty="0"/>
              <a:t>Review of bystander approaches in support of preventing race-based discrimination</a:t>
            </a:r>
            <a:r>
              <a:rPr lang="en-US" sz="2800" dirty="0"/>
              <a:t>. 2010. Available:  </a:t>
            </a:r>
            <a:r>
              <a:rPr lang="en-US" sz="2800" u="sng" dirty="0">
                <a:hlinkClick r:id="rId4"/>
              </a:rPr>
              <a:t>file:///C:/Users/Owner/AppData/Local/Temp/Bystander_discrim_review.pdf</a:t>
            </a:r>
            <a:r>
              <a:rPr lang="en-US" sz="2800" dirty="0"/>
              <a:t> </a:t>
            </a:r>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524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841248" y="731520"/>
            <a:ext cx="10701507" cy="4254137"/>
          </a:xfrm>
          <a:prstGeom prst="rect">
            <a:avLst/>
          </a:prstGeom>
        </p:spPr>
        <p:txBody>
          <a:bodyPr vert="horz" lIns="91440" tIns="45720" rIns="91440" bIns="45720" rtlCol="0" anchor="ctr">
            <a:normAutofit lnSpcReduction="10000"/>
          </a:bodyPr>
          <a:lstStyle/>
          <a:p>
            <a:pPr algn="ctr" defTabSz="914400">
              <a:lnSpc>
                <a:spcPct val="90000"/>
              </a:lnSpc>
              <a:spcAft>
                <a:spcPts val="600"/>
              </a:spcAft>
            </a:pPr>
            <a:r>
              <a:rPr lang="en-US" sz="2800" b="1" dirty="0"/>
              <a:t>RESOURCES</a:t>
            </a:r>
            <a:endParaRPr lang="en-US" sz="2800" dirty="0"/>
          </a:p>
          <a:p>
            <a:pPr defTabSz="914400">
              <a:lnSpc>
                <a:spcPct val="90000"/>
              </a:lnSpc>
              <a:spcAft>
                <a:spcPts val="600"/>
              </a:spcAft>
            </a:pPr>
            <a:endParaRPr lang="en-US" sz="2800" dirty="0"/>
          </a:p>
          <a:p>
            <a:pPr defTabSz="914400">
              <a:lnSpc>
                <a:spcPct val="90000"/>
              </a:lnSpc>
              <a:spcAft>
                <a:spcPts val="600"/>
              </a:spcAft>
            </a:pPr>
            <a:r>
              <a:rPr lang="en-US" sz="2800" dirty="0"/>
              <a:t>Francis, Leah G. </a:t>
            </a:r>
            <a:r>
              <a:rPr lang="en-US" sz="2800" u="sng" dirty="0"/>
              <a:t>Ferguson &amp; Faith: Sparking Leadership &amp; Awakening Community</a:t>
            </a:r>
            <a:r>
              <a:rPr lang="en-US" sz="2800" dirty="0"/>
              <a:t>. St. Louis: Chalice Press. 2015.</a:t>
            </a:r>
          </a:p>
          <a:p>
            <a:pPr defTabSz="914400">
              <a:lnSpc>
                <a:spcPct val="90000"/>
              </a:lnSpc>
              <a:spcAft>
                <a:spcPts val="600"/>
              </a:spcAft>
            </a:pPr>
            <a:r>
              <a:rPr lang="en-US" sz="2800" dirty="0"/>
              <a:t> </a:t>
            </a:r>
          </a:p>
          <a:p>
            <a:pPr defTabSz="914400">
              <a:lnSpc>
                <a:spcPct val="90000"/>
              </a:lnSpc>
              <a:spcAft>
                <a:spcPts val="600"/>
              </a:spcAft>
            </a:pPr>
            <a:r>
              <a:rPr lang="en-US" sz="2800" dirty="0"/>
              <a:t>Gentile, Mary C. – </a:t>
            </a:r>
            <a:r>
              <a:rPr lang="en-US" sz="2800" u="sng" dirty="0"/>
              <a:t>Giving Voice To Your Values: How To Speak Your Mind When You Know What’s Right</a:t>
            </a:r>
            <a:r>
              <a:rPr lang="en-US" sz="2800" dirty="0"/>
              <a:t>. Available: </a:t>
            </a:r>
            <a:r>
              <a:rPr lang="en-US" sz="2800" u="sng" dirty="0">
                <a:hlinkClick r:id="rId2"/>
              </a:rPr>
              <a:t>http://www.givingvoicetovaluesthebook.com/resources-for-educators/</a:t>
            </a:r>
            <a:endParaRPr lang="en-US" sz="2800" u="sng" dirty="0"/>
          </a:p>
          <a:p>
            <a:pPr defTabSz="914400">
              <a:lnSpc>
                <a:spcPct val="90000"/>
              </a:lnSpc>
              <a:spcAft>
                <a:spcPts val="600"/>
              </a:spcAft>
            </a:pPr>
            <a:endParaRPr lang="en-US" sz="2800" dirty="0"/>
          </a:p>
          <a:p>
            <a:pPr defTabSz="914400">
              <a:lnSpc>
                <a:spcPct val="90000"/>
              </a:lnSpc>
              <a:spcAft>
                <a:spcPts val="600"/>
              </a:spcAft>
            </a:pPr>
            <a:r>
              <a:rPr lang="en-US" sz="2800" dirty="0"/>
              <a:t>Keneally, Thomas. </a:t>
            </a:r>
            <a:r>
              <a:rPr lang="en-US" sz="2800" u="sng" dirty="0"/>
              <a:t>Schindler’s List</a:t>
            </a:r>
            <a:r>
              <a:rPr lang="en-US" sz="2800" dirty="0"/>
              <a:t>. Touchstone: New York. 1982</a:t>
            </a:r>
          </a:p>
          <a:p>
            <a:pPr defTabSz="914400">
              <a:lnSpc>
                <a:spcPct val="90000"/>
              </a:lnSpc>
              <a:spcAft>
                <a:spcPts val="600"/>
              </a:spcAft>
            </a:pPr>
            <a:endParaRPr lang="en-US" sz="2800" dirty="0"/>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352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314325" y="85726"/>
            <a:ext cx="11582399" cy="5153024"/>
          </a:xfrm>
          <a:prstGeom prst="rect">
            <a:avLst/>
          </a:prstGeom>
        </p:spPr>
        <p:txBody>
          <a:bodyPr vert="horz" lIns="91440" tIns="45720" rIns="91440" bIns="45720" rtlCol="0" anchor="ctr">
            <a:noAutofit/>
          </a:bodyPr>
          <a:lstStyle/>
          <a:p>
            <a:pPr algn="ctr" defTabSz="914400">
              <a:lnSpc>
                <a:spcPct val="90000"/>
              </a:lnSpc>
              <a:spcAft>
                <a:spcPts val="600"/>
              </a:spcAft>
            </a:pPr>
            <a:r>
              <a:rPr lang="en-US" sz="2800" b="1" dirty="0"/>
              <a:t>RESOURCES</a:t>
            </a:r>
            <a:r>
              <a:rPr lang="en-US" sz="2800" dirty="0"/>
              <a:t> </a:t>
            </a:r>
          </a:p>
          <a:p>
            <a:pPr indent="-228600" defTabSz="914400">
              <a:lnSpc>
                <a:spcPct val="90000"/>
              </a:lnSpc>
              <a:spcAft>
                <a:spcPts val="600"/>
              </a:spcAft>
              <a:buFont typeface="Arial" panose="020B0604020202020204" pitchFamily="34" charset="0"/>
              <a:buChar char="•"/>
            </a:pPr>
            <a:r>
              <a:rPr lang="en-US" sz="2800" dirty="0"/>
              <a:t>Massachusetts Institute of Technology. </a:t>
            </a:r>
            <a:r>
              <a:rPr lang="en-US" sz="2800" u="sng" dirty="0"/>
              <a:t>Active Bystanders</a:t>
            </a:r>
            <a:r>
              <a:rPr lang="en-US" sz="2800" dirty="0"/>
              <a:t>. Available: </a:t>
            </a:r>
            <a:r>
              <a:rPr lang="en-US" sz="2800" u="sng" dirty="0">
                <a:hlinkClick r:id="rId2"/>
              </a:rPr>
              <a:t>http://web.mit.edu/bystanders/index.html</a:t>
            </a:r>
            <a:r>
              <a:rPr lang="en-US" sz="2800" dirty="0"/>
              <a:t> </a:t>
            </a:r>
          </a:p>
          <a:p>
            <a:pPr defTabSz="914400">
              <a:lnSpc>
                <a:spcPct val="90000"/>
              </a:lnSpc>
              <a:spcAft>
                <a:spcPts val="600"/>
              </a:spcAft>
            </a:pPr>
            <a:endParaRPr lang="en-US" sz="1200" dirty="0"/>
          </a:p>
          <a:p>
            <a:pPr indent="-228600" defTabSz="914400">
              <a:lnSpc>
                <a:spcPct val="90000"/>
              </a:lnSpc>
              <a:spcAft>
                <a:spcPts val="600"/>
              </a:spcAft>
              <a:buFont typeface="Arial" panose="020B0604020202020204" pitchFamily="34" charset="0"/>
              <a:buChar char="•"/>
            </a:pPr>
            <a:r>
              <a:rPr lang="en-US" sz="2800" dirty="0"/>
              <a:t>#</a:t>
            </a:r>
            <a:r>
              <a:rPr lang="en-US" sz="2800" dirty="0" err="1"/>
              <a:t>RighteousResistance</a:t>
            </a:r>
            <a:r>
              <a:rPr lang="en-US" sz="2800" dirty="0"/>
              <a:t>. </a:t>
            </a:r>
            <a:r>
              <a:rPr lang="en-US" sz="2800" u="sng" dirty="0"/>
              <a:t>Clergy Anti-Racism Preparedness Toolkit. </a:t>
            </a:r>
            <a:r>
              <a:rPr lang="en-US" sz="2800" u="sng" dirty="0">
                <a:hlinkClick r:id="rId3"/>
              </a:rPr>
              <a:t>http://thisisworr.org/wp-content/multiverso-files/1_5992181908ac4/CLERGY-ANTI-RACISM-PREPAREDNESS-TOOLKIT.FINAL_.pdf</a:t>
            </a:r>
            <a:r>
              <a:rPr lang="en-US" sz="2800" dirty="0"/>
              <a:t> </a:t>
            </a:r>
          </a:p>
          <a:p>
            <a:pPr defTabSz="914400">
              <a:lnSpc>
                <a:spcPct val="90000"/>
              </a:lnSpc>
              <a:spcAft>
                <a:spcPts val="600"/>
              </a:spcAft>
            </a:pPr>
            <a:endParaRPr lang="en-US" sz="1200" dirty="0"/>
          </a:p>
          <a:p>
            <a:pPr indent="-228600" defTabSz="914400">
              <a:lnSpc>
                <a:spcPct val="90000"/>
              </a:lnSpc>
              <a:spcAft>
                <a:spcPts val="600"/>
              </a:spcAft>
              <a:buFont typeface="Arial" panose="020B0604020202020204" pitchFamily="34" charset="0"/>
              <a:buChar char="•"/>
            </a:pPr>
            <a:r>
              <a:rPr lang="en-US" sz="2800" dirty="0"/>
              <a:t>Southern Poverty Law Center. </a:t>
            </a:r>
            <a:r>
              <a:rPr lang="en-US" sz="2800" u="sng" dirty="0"/>
              <a:t>Speaking Up: Responding To Everyday Bigotry</a:t>
            </a:r>
            <a:r>
              <a:rPr lang="en-US" sz="2800" dirty="0"/>
              <a:t>. Available: </a:t>
            </a:r>
            <a:r>
              <a:rPr lang="en-US" sz="2800" u="sng" dirty="0">
                <a:hlinkClick r:id="rId4"/>
              </a:rPr>
              <a:t>https://www.splcenter.org/20150126/speak-responding-everyday-bigotry#casual</a:t>
            </a:r>
            <a:r>
              <a:rPr lang="en-US" sz="2800" dirty="0"/>
              <a:t> </a:t>
            </a:r>
          </a:p>
          <a:p>
            <a:pPr defTabSz="914400">
              <a:lnSpc>
                <a:spcPct val="90000"/>
              </a:lnSpc>
              <a:spcAft>
                <a:spcPts val="600"/>
              </a:spcAft>
            </a:pPr>
            <a:endParaRPr lang="en-US" sz="1200" dirty="0"/>
          </a:p>
          <a:p>
            <a:pPr indent="-228600" defTabSz="914400">
              <a:lnSpc>
                <a:spcPct val="90000"/>
              </a:lnSpc>
              <a:spcAft>
                <a:spcPts val="600"/>
              </a:spcAft>
              <a:buFont typeface="Arial" panose="020B0604020202020204" pitchFamily="34" charset="0"/>
              <a:buChar char="•"/>
            </a:pPr>
            <a:r>
              <a:rPr lang="en-US" sz="2800" dirty="0"/>
              <a:t>Smith, Clint, </a:t>
            </a:r>
            <a:r>
              <a:rPr lang="en-US" sz="2800" u="sng" dirty="0" err="1"/>
              <a:t>TEDtalk</a:t>
            </a:r>
            <a:r>
              <a:rPr lang="en-US" sz="2800" u="sng" dirty="0"/>
              <a:t>: The Danger of Silence</a:t>
            </a:r>
            <a:r>
              <a:rPr lang="en-US" sz="2800" dirty="0"/>
              <a:t>. Available: </a:t>
            </a:r>
            <a:r>
              <a:rPr lang="en-US" sz="2800" u="sng" dirty="0">
                <a:hlinkClick r:id="rId5"/>
              </a:rPr>
              <a:t>https://www.ted.com/talks/clint_smith_the_danger_of_silence</a:t>
            </a:r>
            <a:r>
              <a:rPr lang="en-US" sz="2800" dirty="0"/>
              <a:t> </a:t>
            </a:r>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062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841248" y="247650"/>
            <a:ext cx="10701507" cy="4738007"/>
          </a:xfrm>
          <a:prstGeom prst="rect">
            <a:avLst/>
          </a:prstGeom>
        </p:spPr>
        <p:txBody>
          <a:bodyPr vert="horz" lIns="91440" tIns="45720" rIns="91440" bIns="45720" rtlCol="0" anchor="ctr">
            <a:noAutofit/>
          </a:bodyPr>
          <a:lstStyle/>
          <a:p>
            <a:pPr algn="ctr" defTabSz="914400">
              <a:lnSpc>
                <a:spcPct val="90000"/>
              </a:lnSpc>
              <a:spcAft>
                <a:spcPts val="600"/>
              </a:spcAft>
            </a:pPr>
            <a:r>
              <a:rPr lang="en-US" sz="2800" b="1" dirty="0"/>
              <a:t>RESOURCES</a:t>
            </a:r>
          </a:p>
          <a:p>
            <a:pPr algn="ctr" defTabSz="914400">
              <a:lnSpc>
                <a:spcPct val="90000"/>
              </a:lnSpc>
              <a:spcAft>
                <a:spcPts val="600"/>
              </a:spcAft>
            </a:pPr>
            <a:endParaRPr lang="en-US" sz="1200" dirty="0"/>
          </a:p>
          <a:p>
            <a:pPr defTabSz="914400">
              <a:lnSpc>
                <a:spcPct val="90000"/>
              </a:lnSpc>
              <a:spcAft>
                <a:spcPts val="600"/>
              </a:spcAft>
            </a:pPr>
            <a:r>
              <a:rPr lang="en-US" sz="2800" dirty="0"/>
              <a:t>University of Massachusetts. </a:t>
            </a:r>
            <a:r>
              <a:rPr lang="en-US" sz="2800" u="sng" dirty="0"/>
              <a:t>Be An Active Bystander</a:t>
            </a:r>
            <a:r>
              <a:rPr lang="en-US" sz="2800" dirty="0"/>
              <a:t>. Available:  </a:t>
            </a:r>
            <a:r>
              <a:rPr lang="en-US" sz="2800" u="sng" dirty="0">
                <a:hlinkClick r:id="rId2"/>
              </a:rPr>
              <a:t>https://www.umass.edu/umatter/be-active-bystander</a:t>
            </a:r>
            <a:r>
              <a:rPr lang="en-US" sz="2800" u="sng" dirty="0"/>
              <a:t> </a:t>
            </a:r>
            <a:endParaRPr lang="en-US" sz="2800" dirty="0"/>
          </a:p>
          <a:p>
            <a:pPr defTabSz="914400">
              <a:lnSpc>
                <a:spcPct val="90000"/>
              </a:lnSpc>
              <a:spcAft>
                <a:spcPts val="600"/>
              </a:spcAft>
            </a:pPr>
            <a:endParaRPr lang="en-US" sz="1200" dirty="0"/>
          </a:p>
          <a:p>
            <a:pPr defTabSz="914400">
              <a:lnSpc>
                <a:spcPct val="90000"/>
              </a:lnSpc>
              <a:spcAft>
                <a:spcPts val="600"/>
              </a:spcAft>
            </a:pPr>
            <a:r>
              <a:rPr lang="en-US" sz="2800" dirty="0"/>
              <a:t>U.S. Department of Justice, Civil Rights Division, Educational Opportunities Section. Available: </a:t>
            </a:r>
            <a:r>
              <a:rPr lang="en-US" sz="2800" u="sng" dirty="0">
                <a:hlinkClick r:id="rId3"/>
              </a:rPr>
              <a:t>https://www.justice.gov/crt/educational-opportunities-section</a:t>
            </a:r>
            <a:endParaRPr lang="en-US" sz="2800" u="sng" dirty="0"/>
          </a:p>
          <a:p>
            <a:pPr defTabSz="914400">
              <a:lnSpc>
                <a:spcPct val="90000"/>
              </a:lnSpc>
              <a:spcAft>
                <a:spcPts val="600"/>
              </a:spcAft>
            </a:pPr>
            <a:endParaRPr lang="en-US" sz="1200" dirty="0"/>
          </a:p>
          <a:p>
            <a:pPr defTabSz="914400">
              <a:lnSpc>
                <a:spcPct val="90000"/>
              </a:lnSpc>
              <a:spcAft>
                <a:spcPts val="600"/>
              </a:spcAft>
            </a:pPr>
            <a:r>
              <a:rPr lang="en-US" sz="2800" dirty="0"/>
              <a:t>Western University of Sydney. </a:t>
            </a:r>
            <a:r>
              <a:rPr lang="en-US" sz="2800" u="sng" dirty="0"/>
              <a:t>Bystander Anti-Racism Project</a:t>
            </a:r>
            <a:r>
              <a:rPr lang="en-US" sz="2800" dirty="0"/>
              <a:t>. Available: </a:t>
            </a:r>
            <a:r>
              <a:rPr lang="en-US" sz="2800" u="sng" dirty="0">
                <a:hlinkClick r:id="rId4"/>
              </a:rPr>
              <a:t>https://www.youtube.com/watch?v=zR3ojs2C2j4</a:t>
            </a:r>
            <a:r>
              <a:rPr lang="en-US" sz="2800" dirty="0"/>
              <a:t>  </a:t>
            </a:r>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433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371476" y="731520"/>
            <a:ext cx="11534774" cy="4254137"/>
          </a:xfrm>
          <a:prstGeom prst="rect">
            <a:avLst/>
          </a:prstGeom>
        </p:spPr>
        <p:txBody>
          <a:bodyPr vert="horz" lIns="91440" tIns="45720" rIns="91440" bIns="45720" rtlCol="0" anchor="ctr">
            <a:noAutofit/>
          </a:bodyPr>
          <a:lstStyle/>
          <a:p>
            <a:pPr algn="ctr" defTabSz="914400">
              <a:lnSpc>
                <a:spcPct val="90000"/>
              </a:lnSpc>
              <a:spcAft>
                <a:spcPts val="600"/>
              </a:spcAft>
            </a:pPr>
            <a:r>
              <a:rPr lang="en-US" sz="2600" b="1" i="1" dirty="0"/>
              <a:t>FOR YOUTH GROUPS:</a:t>
            </a:r>
          </a:p>
          <a:p>
            <a:pPr algn="ctr" defTabSz="914400">
              <a:lnSpc>
                <a:spcPct val="90000"/>
              </a:lnSpc>
              <a:spcAft>
                <a:spcPts val="600"/>
              </a:spcAft>
            </a:pPr>
            <a:endParaRPr lang="en-US" sz="1200" dirty="0"/>
          </a:p>
          <a:p>
            <a:pPr defTabSz="914400">
              <a:lnSpc>
                <a:spcPct val="90000"/>
              </a:lnSpc>
              <a:spcAft>
                <a:spcPts val="600"/>
              </a:spcAft>
            </a:pPr>
            <a:r>
              <a:rPr lang="en-US" sz="2600" dirty="0"/>
              <a:t>Burger King Corporation. </a:t>
            </a:r>
            <a:r>
              <a:rPr lang="en-US" sz="2600" u="sng" dirty="0"/>
              <a:t>Anti-Bullying video</a:t>
            </a:r>
            <a:r>
              <a:rPr lang="en-US" sz="2600" dirty="0"/>
              <a:t>. TM &amp; © 2017 Burger King Corporation. All rights reserved. Available: </a:t>
            </a:r>
            <a:r>
              <a:rPr lang="en-US" sz="2600" u="sng" dirty="0">
                <a:hlinkClick r:id="rId2"/>
              </a:rPr>
              <a:t>https://www.youtube.com/watch?v=mnKPEsbTo9s</a:t>
            </a:r>
            <a:endParaRPr lang="en-US" sz="2600" u="sng" dirty="0"/>
          </a:p>
          <a:p>
            <a:pPr defTabSz="914400">
              <a:lnSpc>
                <a:spcPct val="90000"/>
              </a:lnSpc>
              <a:spcAft>
                <a:spcPts val="600"/>
              </a:spcAft>
            </a:pPr>
            <a:endParaRPr lang="en-US" sz="1200" dirty="0"/>
          </a:p>
          <a:p>
            <a:pPr defTabSz="914400">
              <a:lnSpc>
                <a:spcPct val="90000"/>
              </a:lnSpc>
              <a:spcAft>
                <a:spcPts val="600"/>
              </a:spcAft>
            </a:pPr>
            <a:r>
              <a:rPr lang="en-US" sz="2600" dirty="0"/>
              <a:t>NoBully.org (Anti-bullying education materials) Available: </a:t>
            </a:r>
            <a:r>
              <a:rPr lang="en-US" sz="2600" u="sng" dirty="0">
                <a:hlinkClick r:id="rId3"/>
              </a:rPr>
              <a:t>https://www.nobully.org/</a:t>
            </a:r>
            <a:r>
              <a:rPr lang="en-US" sz="2600" dirty="0"/>
              <a:t> </a:t>
            </a:r>
          </a:p>
          <a:p>
            <a:pPr defTabSz="914400">
              <a:lnSpc>
                <a:spcPct val="90000"/>
              </a:lnSpc>
              <a:spcAft>
                <a:spcPts val="600"/>
              </a:spcAft>
            </a:pPr>
            <a:endParaRPr lang="en-US" sz="1200" dirty="0"/>
          </a:p>
          <a:p>
            <a:pPr defTabSz="914400">
              <a:lnSpc>
                <a:spcPct val="90000"/>
              </a:lnSpc>
              <a:spcAft>
                <a:spcPts val="600"/>
              </a:spcAft>
            </a:pPr>
            <a:r>
              <a:rPr lang="en-US" sz="2600" dirty="0"/>
              <a:t>The Ophelia Project. </a:t>
            </a:r>
            <a:r>
              <a:rPr lang="en-US" sz="2600" u="sng" dirty="0"/>
              <a:t>Practicing Interventions: Role Playing</a:t>
            </a:r>
            <a:r>
              <a:rPr lang="en-US" sz="2600" dirty="0"/>
              <a:t>. 2012. Available: </a:t>
            </a:r>
            <a:r>
              <a:rPr lang="en-US" sz="2600" u="sng" dirty="0">
                <a:hlinkClick r:id="rId4"/>
              </a:rPr>
              <a:t>http://www.opheliaproject.org/teaching/Role%20Playing%20Packet.pdf</a:t>
            </a:r>
            <a:r>
              <a:rPr lang="en-US" sz="2600" dirty="0"/>
              <a:t> </a:t>
            </a:r>
          </a:p>
          <a:p>
            <a:pPr defTabSz="914400">
              <a:lnSpc>
                <a:spcPct val="90000"/>
              </a:lnSpc>
              <a:spcAft>
                <a:spcPts val="600"/>
              </a:spcAft>
            </a:pPr>
            <a:endParaRPr lang="en-US" sz="1200" dirty="0"/>
          </a:p>
          <a:p>
            <a:pPr defTabSz="914400">
              <a:lnSpc>
                <a:spcPct val="90000"/>
              </a:lnSpc>
              <a:spcAft>
                <a:spcPts val="600"/>
              </a:spcAft>
            </a:pPr>
            <a:r>
              <a:rPr lang="en-US" sz="2600" dirty="0"/>
              <a:t>Southern Poverty Law Center. </a:t>
            </a:r>
            <a:r>
              <a:rPr lang="en-US" sz="2600" u="sng" dirty="0"/>
              <a:t>Teaching Tolerance (resources for educators)</a:t>
            </a:r>
            <a:r>
              <a:rPr lang="en-US" sz="2600" dirty="0"/>
              <a:t>. Available: </a:t>
            </a:r>
            <a:r>
              <a:rPr lang="en-US" sz="2600" u="sng" dirty="0">
                <a:hlinkClick r:id="rId5"/>
              </a:rPr>
              <a:t>http://www.tolerance.org/</a:t>
            </a:r>
            <a:endParaRPr lang="en-US" sz="2600" dirty="0"/>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2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90D16BB-150B-4458-997B-12102C9221BB}"/>
              </a:ext>
            </a:extLst>
          </p:cNvPr>
          <p:cNvSpPr txBox="1"/>
          <p:nvPr/>
        </p:nvSpPr>
        <p:spPr>
          <a:xfrm>
            <a:off x="426720" y="223520"/>
            <a:ext cx="11116035" cy="4762137"/>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200" b="1" i="1" dirty="0"/>
              <a:t>NBC's Vicky Nguyen: Coronavirus is spurring anti-Asian attacks—It's time to stick up for those who are targets of racism</a:t>
            </a:r>
          </a:p>
          <a:p>
            <a:pPr marL="228600" algn="r" defTabSz="914400">
              <a:lnSpc>
                <a:spcPct val="90000"/>
              </a:lnSpc>
              <a:spcAft>
                <a:spcPts val="600"/>
              </a:spcAft>
            </a:pPr>
            <a:r>
              <a:rPr lang="en-US" sz="2800" i="1" dirty="0"/>
              <a:t>March 30, 2020</a:t>
            </a:r>
          </a:p>
          <a:p>
            <a:pPr algn="r" defTabSz="914400">
              <a:lnSpc>
                <a:spcPct val="90000"/>
              </a:lnSpc>
              <a:spcAft>
                <a:spcPts val="600"/>
              </a:spcAft>
            </a:pPr>
            <a:r>
              <a:rPr lang="en-US" sz="2800" i="1" dirty="0"/>
              <a:t>Vicky Nguyen</a:t>
            </a:r>
          </a:p>
          <a:p>
            <a:pPr defTabSz="914400">
              <a:lnSpc>
                <a:spcPct val="90000"/>
              </a:lnSpc>
              <a:spcAft>
                <a:spcPts val="600"/>
              </a:spcAft>
            </a:pPr>
            <a:endParaRPr lang="en-US" sz="1200" dirty="0"/>
          </a:p>
          <a:p>
            <a:pPr defTabSz="914400">
              <a:lnSpc>
                <a:spcPct val="90000"/>
              </a:lnSpc>
              <a:spcAft>
                <a:spcPts val="600"/>
              </a:spcAft>
            </a:pPr>
            <a:endParaRPr lang="en-US" sz="1200" dirty="0"/>
          </a:p>
          <a:p>
            <a:pPr algn="ctr" defTabSz="914400">
              <a:lnSpc>
                <a:spcPct val="90000"/>
              </a:lnSpc>
              <a:spcAft>
                <a:spcPts val="600"/>
              </a:spcAft>
            </a:pPr>
            <a:r>
              <a:rPr lang="en-US" sz="3200" dirty="0">
                <a:hlinkClick r:id="rId2"/>
              </a:rPr>
              <a:t>https://www.nbcnews.com/know-your-value/feature/nbc-s-vicky-nguyen-coronavirus-capitulating-anti-asian-racism-it-ncna1171926</a:t>
            </a:r>
            <a:r>
              <a:rPr lang="en-US" sz="3200" dirty="0"/>
              <a:t> </a:t>
            </a:r>
          </a:p>
        </p:txBody>
      </p:sp>
      <p:sp>
        <p:nvSpPr>
          <p:cNvPr id="9" name="Freeform: Shape 8">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751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841248" y="731520"/>
            <a:ext cx="10701507" cy="425413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200" b="1" i="1" dirty="0"/>
              <a:t>Video:</a:t>
            </a:r>
          </a:p>
          <a:p>
            <a:pPr algn="ctr" defTabSz="914400">
              <a:lnSpc>
                <a:spcPct val="90000"/>
              </a:lnSpc>
              <a:spcBef>
                <a:spcPct val="0"/>
              </a:spcBef>
              <a:spcAft>
                <a:spcPts val="600"/>
              </a:spcAft>
            </a:pPr>
            <a:r>
              <a:rPr lang="en-US" sz="3200" b="1" i="1" dirty="0"/>
              <a:t>Burger King Anti-Bullying Message</a:t>
            </a:r>
          </a:p>
          <a:p>
            <a:pPr algn="ctr" defTabSz="914400">
              <a:lnSpc>
                <a:spcPct val="90000"/>
              </a:lnSpc>
              <a:spcBef>
                <a:spcPct val="0"/>
              </a:spcBef>
              <a:spcAft>
                <a:spcPts val="600"/>
              </a:spcAft>
            </a:pPr>
            <a:r>
              <a:rPr lang="en-US" sz="3200" dirty="0">
                <a:hlinkClick r:id="rId3"/>
              </a:rPr>
              <a:t>https://www.youtube.com/watch?v=mnKPEsbTo9s</a:t>
            </a:r>
            <a:endParaRPr lang="en-US" sz="3200" dirty="0"/>
          </a:p>
          <a:p>
            <a:pPr indent="-228600" defTabSz="914400">
              <a:lnSpc>
                <a:spcPct val="90000"/>
              </a:lnSpc>
              <a:spcBef>
                <a:spcPct val="0"/>
              </a:spcBef>
              <a:spcAft>
                <a:spcPts val="600"/>
              </a:spcAft>
              <a:buFont typeface="Arial" panose="020B0604020202020204" pitchFamily="34" charset="0"/>
              <a:buChar char="•"/>
            </a:pPr>
            <a:endParaRPr lang="en-US" sz="3200" dirty="0"/>
          </a:p>
        </p:txBody>
      </p:sp>
      <p:sp>
        <p:nvSpPr>
          <p:cNvPr id="22" name="Freeform: Shape 21">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87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841248" y="731520"/>
            <a:ext cx="10701507" cy="425413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200" b="1" dirty="0"/>
              <a:t>JESUS’ THIRD WAY</a:t>
            </a:r>
          </a:p>
          <a:p>
            <a:pPr algn="ctr" defTabSz="914400">
              <a:lnSpc>
                <a:spcPct val="90000"/>
              </a:lnSpc>
              <a:spcBef>
                <a:spcPct val="0"/>
              </a:spcBef>
              <a:spcAft>
                <a:spcPts val="600"/>
              </a:spcAft>
            </a:pPr>
            <a:r>
              <a:rPr lang="en-US" sz="3200" b="1" dirty="0"/>
              <a:t>based on Matthew 5</a:t>
            </a:r>
          </a:p>
          <a:p>
            <a:pPr algn="ctr" defTabSz="914400">
              <a:lnSpc>
                <a:spcPct val="90000"/>
              </a:lnSpc>
              <a:spcBef>
                <a:spcPct val="0"/>
              </a:spcBef>
              <a:spcAft>
                <a:spcPts val="600"/>
              </a:spcAft>
            </a:pPr>
            <a:r>
              <a:rPr lang="en-US" sz="3200" b="1" dirty="0"/>
              <a:t>by Walter Wink</a:t>
            </a:r>
          </a:p>
          <a:p>
            <a:pPr indent="-228600" defTabSz="914400">
              <a:lnSpc>
                <a:spcPct val="90000"/>
              </a:lnSpc>
              <a:spcBef>
                <a:spcPct val="0"/>
              </a:spcBef>
              <a:spcAft>
                <a:spcPts val="600"/>
              </a:spcAft>
              <a:buFont typeface="Arial" panose="020B0604020202020204" pitchFamily="34" charset="0"/>
              <a:buChar char="•"/>
            </a:pPr>
            <a:endParaRPr lang="en-US" sz="3200" dirty="0"/>
          </a:p>
        </p:txBody>
      </p:sp>
      <p:sp>
        <p:nvSpPr>
          <p:cNvPr id="22" name="Freeform: Shape 21">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317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431516" y="277402"/>
            <a:ext cx="11455684" cy="4787758"/>
          </a:xfrm>
          <a:prstGeom prst="rect">
            <a:avLst/>
          </a:prstGeom>
        </p:spPr>
        <p:txBody>
          <a:bodyPr vert="horz" lIns="91440" tIns="45720" rIns="91440" bIns="45720" rtlCol="0" anchor="ctr">
            <a:normAutofit fontScale="92500" lnSpcReduction="20000"/>
          </a:bodyPr>
          <a:lstStyle/>
          <a:p>
            <a:pPr algn="ctr"/>
            <a:r>
              <a:rPr lang="en-US" sz="3200" b="1" dirty="0"/>
              <a:t>Matthew 5:38-45a</a:t>
            </a:r>
          </a:p>
          <a:p>
            <a:endParaRPr lang="en-US" sz="1400" baseline="30000" dirty="0"/>
          </a:p>
          <a:p>
            <a:r>
              <a:rPr lang="en-US" sz="3200" baseline="30000" dirty="0"/>
              <a:t>38 </a:t>
            </a:r>
            <a:r>
              <a:rPr lang="en-US" sz="3200" dirty="0"/>
              <a:t>“You have heard that it was said, ‘Eye for eye, and tooth for tooth.’ </a:t>
            </a:r>
            <a:r>
              <a:rPr lang="en-US" sz="3200" baseline="30000" dirty="0"/>
              <a:t>39 </a:t>
            </a:r>
            <a:r>
              <a:rPr lang="en-US" sz="3200" dirty="0"/>
              <a:t>But I tell you, do not resist an evil person. If anyone slaps you on the right cheek, turn to them the other cheek also. </a:t>
            </a:r>
            <a:r>
              <a:rPr lang="en-US" sz="3200" baseline="30000" dirty="0"/>
              <a:t>40 </a:t>
            </a:r>
            <a:r>
              <a:rPr lang="en-US" sz="3200" dirty="0"/>
              <a:t>And if anyone wants to sue you and take your shirt, hand over your coat as well. </a:t>
            </a:r>
            <a:r>
              <a:rPr lang="en-US" sz="3200" baseline="30000" dirty="0"/>
              <a:t>41 </a:t>
            </a:r>
            <a:r>
              <a:rPr lang="en-US" sz="3200" dirty="0"/>
              <a:t>If anyone forces you to go one mile, go with them two miles. </a:t>
            </a:r>
            <a:r>
              <a:rPr lang="en-US" sz="3200" baseline="30000" dirty="0"/>
              <a:t>42 </a:t>
            </a:r>
            <a:r>
              <a:rPr lang="en-US" sz="3200" dirty="0"/>
              <a:t>Give to the one who asks you, and do not turn away from the one who wants to borrow from you.</a:t>
            </a:r>
          </a:p>
          <a:p>
            <a:endParaRPr lang="en-US" sz="1400" b="1" dirty="0"/>
          </a:p>
          <a:p>
            <a:r>
              <a:rPr lang="en-US" sz="3200" baseline="30000" dirty="0"/>
              <a:t>43 </a:t>
            </a:r>
            <a:r>
              <a:rPr lang="en-US" sz="3200" dirty="0"/>
              <a:t>“You have heard that it was said, ‘Love your neighbor and hate your enemy.’ </a:t>
            </a:r>
            <a:r>
              <a:rPr lang="en-US" sz="3200" baseline="30000" dirty="0"/>
              <a:t>44 </a:t>
            </a:r>
            <a:r>
              <a:rPr lang="en-US" sz="3200" dirty="0"/>
              <a:t>But I tell you, love your enemies and pray for those who persecute you, </a:t>
            </a:r>
            <a:r>
              <a:rPr lang="en-US" sz="3200" baseline="30000" dirty="0"/>
              <a:t>45 </a:t>
            </a:r>
            <a:r>
              <a:rPr lang="en-US" sz="3200" dirty="0"/>
              <a:t>that you may be children of your Father in heaven.</a:t>
            </a:r>
          </a:p>
        </p:txBody>
      </p:sp>
      <p:sp>
        <p:nvSpPr>
          <p:cNvPr id="22" name="Freeform: Shape 21">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864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CF157C5-282F-4C93-80F7-CCD7F4A43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8416393" cy="1511306"/>
          </a:xfrm>
          <a:custGeom>
            <a:avLst/>
            <a:gdLst>
              <a:gd name="connsiteX0" fmla="*/ 0 w 8416393"/>
              <a:gd name="connsiteY0" fmla="*/ 0 h 1511306"/>
              <a:gd name="connsiteX1" fmla="*/ 239486 w 8416393"/>
              <a:gd name="connsiteY1" fmla="*/ 0 h 1511306"/>
              <a:gd name="connsiteX2" fmla="*/ 1069788 w 8416393"/>
              <a:gd name="connsiteY2" fmla="*/ 0 h 1511306"/>
              <a:gd name="connsiteX3" fmla="*/ 1209568 w 8416393"/>
              <a:gd name="connsiteY3" fmla="*/ 0 h 1511306"/>
              <a:gd name="connsiteX4" fmla="*/ 1309274 w 8416393"/>
              <a:gd name="connsiteY4" fmla="*/ 0 h 1511306"/>
              <a:gd name="connsiteX5" fmla="*/ 2279356 w 8416393"/>
              <a:gd name="connsiteY5" fmla="*/ 0 h 1511306"/>
              <a:gd name="connsiteX6" fmla="*/ 2405743 w 8416393"/>
              <a:gd name="connsiteY6" fmla="*/ 0 h 1511306"/>
              <a:gd name="connsiteX7" fmla="*/ 2801131 w 8416393"/>
              <a:gd name="connsiteY7" fmla="*/ 0 h 1511306"/>
              <a:gd name="connsiteX8" fmla="*/ 3475531 w 8416393"/>
              <a:gd name="connsiteY8" fmla="*/ 0 h 1511306"/>
              <a:gd name="connsiteX9" fmla="*/ 3870919 w 8416393"/>
              <a:gd name="connsiteY9" fmla="*/ 0 h 1511306"/>
              <a:gd name="connsiteX10" fmla="*/ 7346605 w 8416393"/>
              <a:gd name="connsiteY10" fmla="*/ 0 h 1511306"/>
              <a:gd name="connsiteX11" fmla="*/ 8416393 w 8416393"/>
              <a:gd name="connsiteY11" fmla="*/ 0 h 1511306"/>
              <a:gd name="connsiteX12" fmla="*/ 7718776 w 8416393"/>
              <a:gd name="connsiteY12" fmla="*/ 1511301 h 1511306"/>
              <a:gd name="connsiteX13" fmla="*/ 6648988 w 8416393"/>
              <a:gd name="connsiteY13" fmla="*/ 1511301 h 1511306"/>
              <a:gd name="connsiteX14" fmla="*/ 3870920 w 8416393"/>
              <a:gd name="connsiteY14" fmla="*/ 1511301 h 1511306"/>
              <a:gd name="connsiteX15" fmla="*/ 3870920 w 8416393"/>
              <a:gd name="connsiteY15" fmla="*/ 1511304 h 1511306"/>
              <a:gd name="connsiteX16" fmla="*/ 3475531 w 8416393"/>
              <a:gd name="connsiteY16" fmla="*/ 1511304 h 1511306"/>
              <a:gd name="connsiteX17" fmla="*/ 3475531 w 8416393"/>
              <a:gd name="connsiteY17" fmla="*/ 1511306 h 1511306"/>
              <a:gd name="connsiteX18" fmla="*/ 2405743 w 8416393"/>
              <a:gd name="connsiteY18" fmla="*/ 1511306 h 1511306"/>
              <a:gd name="connsiteX19" fmla="*/ 2403199 w 8416393"/>
              <a:gd name="connsiteY19" fmla="*/ 1511306 h 1511306"/>
              <a:gd name="connsiteX20" fmla="*/ 2288996 w 8416393"/>
              <a:gd name="connsiteY20" fmla="*/ 1511306 h 1511306"/>
              <a:gd name="connsiteX21" fmla="*/ 2279356 w 8416393"/>
              <a:gd name="connsiteY21" fmla="*/ 1511306 h 1511306"/>
              <a:gd name="connsiteX22" fmla="*/ 1333411 w 8416393"/>
              <a:gd name="connsiteY22" fmla="*/ 1511306 h 1511306"/>
              <a:gd name="connsiteX23" fmla="*/ 1309274 w 8416393"/>
              <a:gd name="connsiteY23" fmla="*/ 1511306 h 1511306"/>
              <a:gd name="connsiteX24" fmla="*/ 1219208 w 8416393"/>
              <a:gd name="connsiteY24" fmla="*/ 1511306 h 1511306"/>
              <a:gd name="connsiteX25" fmla="*/ 1209568 w 8416393"/>
              <a:gd name="connsiteY25" fmla="*/ 1511306 h 1511306"/>
              <a:gd name="connsiteX26" fmla="*/ 1069788 w 8416393"/>
              <a:gd name="connsiteY26" fmla="*/ 1511306 h 1511306"/>
              <a:gd name="connsiteX27" fmla="*/ 239486 w 8416393"/>
              <a:gd name="connsiteY27" fmla="*/ 1511306 h 1511306"/>
              <a:gd name="connsiteX28" fmla="*/ 0 w 8416393"/>
              <a:gd name="connsiteY28"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16393" h="1511306">
                <a:moveTo>
                  <a:pt x="0" y="0"/>
                </a:moveTo>
                <a:lnTo>
                  <a:pt x="239486" y="0"/>
                </a:lnTo>
                <a:lnTo>
                  <a:pt x="1069788" y="0"/>
                </a:lnTo>
                <a:lnTo>
                  <a:pt x="1209568" y="0"/>
                </a:lnTo>
                <a:lnTo>
                  <a:pt x="1309274" y="0"/>
                </a:lnTo>
                <a:lnTo>
                  <a:pt x="2279356" y="0"/>
                </a:lnTo>
                <a:lnTo>
                  <a:pt x="2405743" y="0"/>
                </a:lnTo>
                <a:lnTo>
                  <a:pt x="2801131" y="0"/>
                </a:lnTo>
                <a:lnTo>
                  <a:pt x="3475531" y="0"/>
                </a:lnTo>
                <a:lnTo>
                  <a:pt x="3870919" y="0"/>
                </a:lnTo>
                <a:lnTo>
                  <a:pt x="7346605" y="0"/>
                </a:lnTo>
                <a:lnTo>
                  <a:pt x="8416393" y="0"/>
                </a:lnTo>
                <a:lnTo>
                  <a:pt x="7718776" y="1511301"/>
                </a:lnTo>
                <a:lnTo>
                  <a:pt x="6648988" y="1511301"/>
                </a:lnTo>
                <a:lnTo>
                  <a:pt x="3870920" y="1511301"/>
                </a:lnTo>
                <a:lnTo>
                  <a:pt x="3870920" y="1511304"/>
                </a:lnTo>
                <a:lnTo>
                  <a:pt x="3475531" y="1511304"/>
                </a:lnTo>
                <a:lnTo>
                  <a:pt x="3475531" y="1511306"/>
                </a:lnTo>
                <a:lnTo>
                  <a:pt x="2405743" y="1511306"/>
                </a:lnTo>
                <a:lnTo>
                  <a:pt x="2403199" y="1511306"/>
                </a:lnTo>
                <a:lnTo>
                  <a:pt x="2288996" y="1511306"/>
                </a:lnTo>
                <a:lnTo>
                  <a:pt x="2279356" y="1511306"/>
                </a:lnTo>
                <a:lnTo>
                  <a:pt x="1333411" y="1511306"/>
                </a:lnTo>
                <a:lnTo>
                  <a:pt x="1309274" y="1511306"/>
                </a:lnTo>
                <a:lnTo>
                  <a:pt x="1219208" y="1511306"/>
                </a:lnTo>
                <a:lnTo>
                  <a:pt x="1209568" y="1511306"/>
                </a:lnTo>
                <a:lnTo>
                  <a:pt x="106978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extBox 1"/>
          <p:cNvSpPr txBox="1"/>
          <p:nvPr/>
        </p:nvSpPr>
        <p:spPr>
          <a:xfrm>
            <a:off x="841248" y="731520"/>
            <a:ext cx="10701507" cy="4254137"/>
          </a:xfrm>
          <a:prstGeom prst="rect">
            <a:avLst/>
          </a:prstGeom>
        </p:spPr>
        <p:txBody>
          <a:bodyPr vert="horz" lIns="91440" tIns="45720" rIns="91440" bIns="45720" rtlCol="0" anchor="ctr">
            <a:normAutofit/>
          </a:bodyPr>
          <a:lstStyle/>
          <a:p>
            <a:pPr indent="-228600" defTabSz="914400">
              <a:lnSpc>
                <a:spcPct val="90000"/>
              </a:lnSpc>
              <a:spcBef>
                <a:spcPct val="0"/>
              </a:spcBef>
              <a:spcAft>
                <a:spcPts val="600"/>
              </a:spcAft>
              <a:buFont typeface="Arial" panose="020B0604020202020204" pitchFamily="34" charset="0"/>
              <a:buChar char="•"/>
            </a:pPr>
            <a:endParaRPr lang="en-US" sz="3200" dirty="0"/>
          </a:p>
        </p:txBody>
      </p:sp>
      <p:sp>
        <p:nvSpPr>
          <p:cNvPr id="22" name="Freeform: Shape 21">
            <a:extLst>
              <a:ext uri="{FF2B5EF4-FFF2-40B4-BE49-F238E27FC236}">
                <a16:creationId xmlns:a16="http://schemas.microsoft.com/office/drawing/2014/main" id="{54A9C5F1-B76A-4908-9A82-8F1CD0FB5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1743" y="5346700"/>
            <a:ext cx="4290257" cy="1511301"/>
          </a:xfrm>
          <a:custGeom>
            <a:avLst/>
            <a:gdLst>
              <a:gd name="connsiteX0" fmla="*/ 697617 w 4290257"/>
              <a:gd name="connsiteY0" fmla="*/ 0 h 1511301"/>
              <a:gd name="connsiteX1" fmla="*/ 4290257 w 4290257"/>
              <a:gd name="connsiteY1" fmla="*/ 0 h 1511301"/>
              <a:gd name="connsiteX2" fmla="*/ 4290257 w 4290257"/>
              <a:gd name="connsiteY2" fmla="*/ 1511301 h 1511301"/>
              <a:gd name="connsiteX3" fmla="*/ 2525897 w 4290257"/>
              <a:gd name="connsiteY3" fmla="*/ 1511301 h 1511301"/>
              <a:gd name="connsiteX4" fmla="*/ 0 w 4290257"/>
              <a:gd name="connsiteY4" fmla="*/ 1511301 h 1511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257" h="1511301">
                <a:moveTo>
                  <a:pt x="697617" y="0"/>
                </a:moveTo>
                <a:lnTo>
                  <a:pt x="4290257" y="0"/>
                </a:lnTo>
                <a:lnTo>
                  <a:pt x="4290257" y="1511301"/>
                </a:lnTo>
                <a:lnTo>
                  <a:pt x="2525897"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E6238394-86E2-41B2-A1B7-54D4086FF640}"/>
              </a:ext>
            </a:extLst>
          </p:cNvPr>
          <p:cNvGraphicFramePr>
            <a:graphicFrameLocks noGrp="1"/>
          </p:cNvGraphicFramePr>
          <p:nvPr>
            <p:extLst>
              <p:ext uri="{D42A27DB-BD31-4B8C-83A1-F6EECF244321}">
                <p14:modId xmlns:p14="http://schemas.microsoft.com/office/powerpoint/2010/main" val="2879952141"/>
              </p:ext>
            </p:extLst>
          </p:nvPr>
        </p:nvGraphicFramePr>
        <p:xfrm>
          <a:off x="1160979" y="719665"/>
          <a:ext cx="9606338" cy="3533835"/>
        </p:xfrm>
        <a:graphic>
          <a:graphicData uri="http://schemas.openxmlformats.org/drawingml/2006/table">
            <a:tbl>
              <a:tblPr firstRow="1" bandRow="1">
                <a:tableStyleId>{073A0DAA-6AF3-43AB-8588-CEC1D06C72B9}</a:tableStyleId>
              </a:tblPr>
              <a:tblGrid>
                <a:gridCol w="4803169">
                  <a:extLst>
                    <a:ext uri="{9D8B030D-6E8A-4147-A177-3AD203B41FA5}">
                      <a16:colId xmlns:a16="http://schemas.microsoft.com/office/drawing/2014/main" val="3180695233"/>
                    </a:ext>
                  </a:extLst>
                </a:gridCol>
                <a:gridCol w="4803169">
                  <a:extLst>
                    <a:ext uri="{9D8B030D-6E8A-4147-A177-3AD203B41FA5}">
                      <a16:colId xmlns:a16="http://schemas.microsoft.com/office/drawing/2014/main" val="1248934873"/>
                    </a:ext>
                  </a:extLst>
                </a:gridCol>
              </a:tblGrid>
              <a:tr h="706767">
                <a:tc>
                  <a:txBody>
                    <a:bodyPr/>
                    <a:lstStyle/>
                    <a:p>
                      <a:pPr algn="ctr"/>
                      <a:r>
                        <a:rPr lang="en-US" sz="3200" dirty="0"/>
                        <a:t>FLIGHT</a:t>
                      </a:r>
                    </a:p>
                  </a:txBody>
                  <a:tcPr/>
                </a:tc>
                <a:tc>
                  <a:txBody>
                    <a:bodyPr/>
                    <a:lstStyle/>
                    <a:p>
                      <a:pPr algn="ctr"/>
                      <a:r>
                        <a:rPr lang="en-US" sz="3200" dirty="0"/>
                        <a:t>FIGHT</a:t>
                      </a:r>
                    </a:p>
                  </a:txBody>
                  <a:tcPr/>
                </a:tc>
                <a:extLst>
                  <a:ext uri="{0D108BD9-81ED-4DB2-BD59-A6C34878D82A}">
                    <a16:rowId xmlns:a16="http://schemas.microsoft.com/office/drawing/2014/main" val="1512344359"/>
                  </a:ext>
                </a:extLst>
              </a:tr>
              <a:tr h="706767">
                <a:tc>
                  <a:txBody>
                    <a:bodyPr/>
                    <a:lstStyle/>
                    <a:p>
                      <a:pPr algn="ctr"/>
                      <a:r>
                        <a:rPr lang="en-US" sz="3200" dirty="0"/>
                        <a:t>Submission</a:t>
                      </a:r>
                    </a:p>
                  </a:txBody>
                  <a:tcPr/>
                </a:tc>
                <a:tc>
                  <a:txBody>
                    <a:bodyPr/>
                    <a:lstStyle/>
                    <a:p>
                      <a:pPr algn="ctr"/>
                      <a:r>
                        <a:rPr lang="en-US" sz="3200" dirty="0"/>
                        <a:t>Armed revolt</a:t>
                      </a:r>
                    </a:p>
                  </a:txBody>
                  <a:tcPr/>
                </a:tc>
                <a:extLst>
                  <a:ext uri="{0D108BD9-81ED-4DB2-BD59-A6C34878D82A}">
                    <a16:rowId xmlns:a16="http://schemas.microsoft.com/office/drawing/2014/main" val="4127108374"/>
                  </a:ext>
                </a:extLst>
              </a:tr>
              <a:tr h="706767">
                <a:tc>
                  <a:txBody>
                    <a:bodyPr/>
                    <a:lstStyle/>
                    <a:p>
                      <a:pPr algn="ctr"/>
                      <a:r>
                        <a:rPr lang="en-US" sz="3200" dirty="0"/>
                        <a:t>Passivity</a:t>
                      </a:r>
                    </a:p>
                  </a:txBody>
                  <a:tcPr/>
                </a:tc>
                <a:tc>
                  <a:txBody>
                    <a:bodyPr/>
                    <a:lstStyle/>
                    <a:p>
                      <a:pPr algn="ctr"/>
                      <a:r>
                        <a:rPr lang="en-US" sz="3200" dirty="0"/>
                        <a:t>Violent rebellion</a:t>
                      </a:r>
                    </a:p>
                  </a:txBody>
                  <a:tcPr/>
                </a:tc>
                <a:extLst>
                  <a:ext uri="{0D108BD9-81ED-4DB2-BD59-A6C34878D82A}">
                    <a16:rowId xmlns:a16="http://schemas.microsoft.com/office/drawing/2014/main" val="3861351561"/>
                  </a:ext>
                </a:extLst>
              </a:tr>
              <a:tr h="706767">
                <a:tc>
                  <a:txBody>
                    <a:bodyPr/>
                    <a:lstStyle/>
                    <a:p>
                      <a:pPr algn="ctr"/>
                      <a:r>
                        <a:rPr lang="en-US" sz="3200" dirty="0"/>
                        <a:t>Withdrawal</a:t>
                      </a:r>
                    </a:p>
                  </a:txBody>
                  <a:tcPr/>
                </a:tc>
                <a:tc>
                  <a:txBody>
                    <a:bodyPr/>
                    <a:lstStyle/>
                    <a:p>
                      <a:pPr algn="ctr"/>
                      <a:r>
                        <a:rPr lang="en-US" sz="3200" dirty="0"/>
                        <a:t>Direct retaliation</a:t>
                      </a:r>
                    </a:p>
                  </a:txBody>
                  <a:tcPr/>
                </a:tc>
                <a:extLst>
                  <a:ext uri="{0D108BD9-81ED-4DB2-BD59-A6C34878D82A}">
                    <a16:rowId xmlns:a16="http://schemas.microsoft.com/office/drawing/2014/main" val="2820591076"/>
                  </a:ext>
                </a:extLst>
              </a:tr>
              <a:tr h="706767">
                <a:tc>
                  <a:txBody>
                    <a:bodyPr/>
                    <a:lstStyle/>
                    <a:p>
                      <a:pPr algn="ctr"/>
                      <a:r>
                        <a:rPr lang="en-US" sz="3200" dirty="0"/>
                        <a:t>Surrender</a:t>
                      </a:r>
                    </a:p>
                  </a:txBody>
                  <a:tcPr/>
                </a:tc>
                <a:tc>
                  <a:txBody>
                    <a:bodyPr/>
                    <a:lstStyle/>
                    <a:p>
                      <a:pPr algn="ctr"/>
                      <a:r>
                        <a:rPr lang="en-US" sz="3200" dirty="0"/>
                        <a:t>Revenge</a:t>
                      </a:r>
                    </a:p>
                  </a:txBody>
                  <a:tcPr/>
                </a:tc>
                <a:extLst>
                  <a:ext uri="{0D108BD9-81ED-4DB2-BD59-A6C34878D82A}">
                    <a16:rowId xmlns:a16="http://schemas.microsoft.com/office/drawing/2014/main" val="2999924970"/>
                  </a:ext>
                </a:extLst>
              </a:tr>
            </a:tbl>
          </a:graphicData>
        </a:graphic>
      </p:graphicFrame>
    </p:spTree>
    <p:extLst>
      <p:ext uri="{BB962C8B-B14F-4D97-AF65-F5344CB8AC3E}">
        <p14:creationId xmlns:p14="http://schemas.microsoft.com/office/powerpoint/2010/main" val="3217768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2140</Words>
  <Application>Microsoft Office PowerPoint</Application>
  <PresentationFormat>Widescreen</PresentationFormat>
  <Paragraphs>301</Paragraphs>
  <Slides>47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ACTIVE BYSTANDER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BYSTANDER TRAINING</dc:title>
  <dc:creator>Kimberly Vaughn</dc:creator>
  <cp:lastModifiedBy>NJSynodELCA</cp:lastModifiedBy>
  <cp:revision>20</cp:revision>
  <dcterms:created xsi:type="dcterms:W3CDTF">2020-04-03T21:43:18Z</dcterms:created>
  <dcterms:modified xsi:type="dcterms:W3CDTF">2020-04-14T19:46:57Z</dcterms:modified>
</cp:coreProperties>
</file>