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28"/>
  </p:handout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300" r:id="rId11"/>
    <p:sldId id="273" r:id="rId12"/>
    <p:sldId id="270" r:id="rId13"/>
    <p:sldId id="302" r:id="rId14"/>
    <p:sldId id="303" r:id="rId15"/>
    <p:sldId id="304" r:id="rId16"/>
    <p:sldId id="305" r:id="rId17"/>
    <p:sldId id="292" r:id="rId18"/>
    <p:sldId id="294" r:id="rId19"/>
    <p:sldId id="272" r:id="rId20"/>
    <p:sldId id="282" r:id="rId21"/>
    <p:sldId id="286" r:id="rId22"/>
    <p:sldId id="287" r:id="rId23"/>
    <p:sldId id="289" r:id="rId24"/>
    <p:sldId id="290" r:id="rId25"/>
    <p:sldId id="291" r:id="rId26"/>
    <p:sldId id="297" r:id="rId27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778" autoAdjust="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FE8064E-30A9-4C2C-B2A5-96CC0971FD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3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3C87F1-DAFF-411C-AE26-779299679A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0F40-0941-4F70-8695-C205FD83E3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C333-25F1-4D6A-846E-0D5C8A8E7B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1301CB-84D3-4941-961D-7A12A844B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67EF-09D7-40EF-8485-0F3C3B329D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11D2-DD31-4C36-8AE5-AFD2ED20E2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296C63-77B5-4A16-A41B-12928FB270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5B25-214D-4B60-AD54-1E7DF20C1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4E10-162D-4312-BCB2-62CB8EB49E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F8B-3C9D-4206-BFE0-0742D56649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8378-5477-41F3-A3E2-0A64CA8AE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B07511-B59D-4045-8EC7-E047923C80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500439"/>
            <a:ext cx="8458200" cy="2786082"/>
          </a:xfrm>
        </p:spPr>
        <p:txBody>
          <a:bodyPr>
            <a:normAutofit/>
          </a:bodyPr>
          <a:lstStyle/>
          <a:p>
            <a:pPr algn="r"/>
            <a:r>
              <a:rPr lang="en-CA" dirty="0"/>
              <a:t>Creating a Narrative </a:t>
            </a:r>
            <a:r>
              <a:rPr lang="en-CA" dirty="0" smtClean="0"/>
              <a:t>MISSION Budget </a:t>
            </a:r>
            <a:r>
              <a:rPr lang="en-CA" dirty="0"/>
              <a:t>for your </a:t>
            </a:r>
            <a:r>
              <a:rPr lang="en-CA" dirty="0" smtClean="0"/>
              <a:t>Congregation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900" dirty="0" smtClean="0"/>
              <a:t>emended by the New Jersey synod stewardship team </a:t>
            </a:r>
            <a:br>
              <a:rPr lang="en-CA" sz="900" dirty="0" smtClean="0"/>
            </a:br>
            <a:r>
              <a:rPr lang="en-CA" sz="900" dirty="0" smtClean="0"/>
              <a:t>with acknowledgement to the Episcopal diocese of Niagara</a:t>
            </a:r>
            <a:endParaRPr lang="en-US" sz="900" dirty="0"/>
          </a:p>
        </p:txBody>
      </p:sp>
      <p:pic>
        <p:nvPicPr>
          <p:cNvPr id="4" name="Picture 3" descr="http://www.charlottediocese.org/customers/101092709242178/images/Stwsmp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3548082" cy="243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/>
              <a:t>Experience shows </a:t>
            </a:r>
            <a:r>
              <a:rPr lang="en-CA" sz="4000" dirty="0" smtClean="0"/>
              <a:t>Four to Six </a:t>
            </a:r>
            <a:r>
              <a:rPr lang="en-CA" sz="4000" dirty="0"/>
              <a:t>Categories seems to be Optimum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i="1" dirty="0" smtClean="0"/>
              <a:t>You </a:t>
            </a:r>
            <a:r>
              <a:rPr lang="en-CA" sz="2800" i="1" dirty="0"/>
              <a:t>will have to make some decisions about what categories are right for your parish</a:t>
            </a:r>
            <a:r>
              <a:rPr lang="en-CA" sz="2800" i="1" dirty="0" smtClean="0"/>
              <a:t>.</a:t>
            </a:r>
          </a:p>
          <a:p>
            <a:pPr algn="l"/>
            <a:endParaRPr lang="en-CA" sz="2800" i="1" dirty="0"/>
          </a:p>
          <a:p>
            <a:pPr algn="l">
              <a:buFontTx/>
              <a:buChar char="•"/>
            </a:pPr>
            <a:r>
              <a:rPr lang="en-CA" sz="2800" dirty="0"/>
              <a:t>Some parishes like </a:t>
            </a:r>
            <a:r>
              <a:rPr lang="en-CA" sz="2800" dirty="0" smtClean="0"/>
              <a:t>an Education </a:t>
            </a:r>
            <a:r>
              <a:rPr lang="en-CA" sz="2800" dirty="0"/>
              <a:t>category. You might </a:t>
            </a:r>
            <a:r>
              <a:rPr lang="en-CA" sz="2800" dirty="0" smtClean="0"/>
              <a:t>include education </a:t>
            </a:r>
            <a:r>
              <a:rPr lang="en-CA" sz="2800" dirty="0"/>
              <a:t>in </a:t>
            </a:r>
            <a:r>
              <a:rPr lang="en-CA" sz="2800" dirty="0" smtClean="0"/>
              <a:t>both a “Following Jesus” </a:t>
            </a:r>
            <a:r>
              <a:rPr lang="en-CA" sz="2800" dirty="0"/>
              <a:t>segment</a:t>
            </a:r>
            <a:r>
              <a:rPr lang="en-CA" sz="2800" dirty="0" smtClean="0"/>
              <a:t>.</a:t>
            </a:r>
          </a:p>
          <a:p>
            <a:pPr algn="l">
              <a:buFontTx/>
              <a:buChar char="•"/>
            </a:pPr>
            <a:endParaRPr lang="en-CA" sz="2800" dirty="0"/>
          </a:p>
          <a:p>
            <a:pPr algn="l">
              <a:buFontTx/>
              <a:buChar char="•"/>
            </a:pPr>
            <a:r>
              <a:rPr lang="en-CA" sz="2800" dirty="0"/>
              <a:t>Or, you could put </a:t>
            </a:r>
            <a:r>
              <a:rPr lang="en-CA" sz="2800" dirty="0" smtClean="0"/>
              <a:t>Education </a:t>
            </a:r>
            <a:r>
              <a:rPr lang="en-CA" sz="2800" dirty="0"/>
              <a:t>in the </a:t>
            </a:r>
            <a:r>
              <a:rPr lang="en-CA" sz="2800" dirty="0" smtClean="0"/>
              <a:t> “Introducing Jesus” categories </a:t>
            </a:r>
            <a:r>
              <a:rPr lang="en-CA" sz="2800" dirty="0"/>
              <a:t>if that makes more sense for your parish.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28638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en-CA" dirty="0"/>
              <a:t>Notice what category is NOT included in a Narrative Budget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10000"/>
              </a:lnSpc>
              <a:buFontTx/>
              <a:buChar char="•"/>
            </a:pPr>
            <a:endParaRPr lang="en-CA" sz="2800" dirty="0"/>
          </a:p>
          <a:p>
            <a:pPr>
              <a:lnSpc>
                <a:spcPct val="110000"/>
              </a:lnSpc>
            </a:pPr>
            <a:r>
              <a:rPr lang="en-CA" sz="2800" i="1" dirty="0"/>
              <a:t>Do you see the </a:t>
            </a:r>
            <a:r>
              <a:rPr lang="en-CA" sz="2800" i="1" dirty="0">
                <a:solidFill>
                  <a:srgbClr val="FF0000"/>
                </a:solidFill>
              </a:rPr>
              <a:t>ADMINISTRATION </a:t>
            </a:r>
            <a:r>
              <a:rPr lang="en-CA" sz="2800" i="1" dirty="0"/>
              <a:t>category on this list</a:t>
            </a:r>
            <a:r>
              <a:rPr lang="en-CA" sz="2800" i="1" dirty="0" smtClean="0"/>
              <a:t>??</a:t>
            </a:r>
          </a:p>
          <a:p>
            <a:pPr>
              <a:lnSpc>
                <a:spcPct val="110000"/>
              </a:lnSpc>
            </a:pPr>
            <a:endParaRPr lang="en-CA" sz="2800" i="1" dirty="0" smtClean="0"/>
          </a:p>
          <a:p>
            <a:pPr>
              <a:lnSpc>
                <a:spcPct val="110000"/>
              </a:lnSpc>
            </a:pPr>
            <a:r>
              <a:rPr lang="en-CA" sz="2800" i="1" dirty="0" smtClean="0"/>
              <a:t>Do you see a specific </a:t>
            </a:r>
            <a:r>
              <a:rPr lang="en-CA" sz="2800" i="1" dirty="0" smtClean="0">
                <a:solidFill>
                  <a:srgbClr val="FF0000"/>
                </a:solidFill>
              </a:rPr>
              <a:t>STAFF</a:t>
            </a:r>
            <a:r>
              <a:rPr lang="en-CA" sz="2800" i="1" dirty="0" smtClean="0"/>
              <a:t> category, or one related to </a:t>
            </a:r>
            <a:r>
              <a:rPr lang="en-CA" sz="2800" i="1" dirty="0" smtClean="0">
                <a:solidFill>
                  <a:srgbClr val="FF0000"/>
                </a:solidFill>
              </a:rPr>
              <a:t>BUILDING COSTS</a:t>
            </a:r>
            <a:r>
              <a:rPr lang="en-CA" sz="2800" i="1" dirty="0" smtClean="0"/>
              <a:t>?</a:t>
            </a:r>
          </a:p>
          <a:p>
            <a:pPr>
              <a:lnSpc>
                <a:spcPct val="110000"/>
              </a:lnSpc>
            </a:pPr>
            <a:endParaRPr lang="en-CA" sz="2800" i="1" dirty="0" smtClean="0"/>
          </a:p>
          <a:p>
            <a:pPr>
              <a:lnSpc>
                <a:spcPct val="110000"/>
              </a:lnSpc>
            </a:pPr>
            <a:r>
              <a:rPr lang="en-CA" sz="2800" i="1" dirty="0" smtClean="0"/>
              <a:t>Do </a:t>
            </a:r>
            <a:r>
              <a:rPr lang="en-CA" sz="2800" i="1" dirty="0" smtClean="0">
                <a:solidFill>
                  <a:srgbClr val="FF0000"/>
                </a:solidFill>
              </a:rPr>
              <a:t>“FIXED” COSTS </a:t>
            </a:r>
            <a:r>
              <a:rPr lang="en-CA" sz="2800" i="1" dirty="0" smtClean="0"/>
              <a:t>appear in one of these lines?</a:t>
            </a:r>
            <a:endParaRPr lang="en-US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/>
          </a:bodyPr>
          <a:lstStyle/>
          <a:p>
            <a:r>
              <a:rPr lang="en-CA" dirty="0"/>
              <a:t>A small team can put together your parish’s Narrative Budget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dirty="0" smtClean="0"/>
              <a:t>The steps are as easy </a:t>
            </a:r>
            <a:r>
              <a:rPr lang="en-US" dirty="0" smtClean="0"/>
              <a:t>as determining: </a:t>
            </a:r>
            <a:endParaRPr lang="en-US" dirty="0" smtClean="0"/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Staff Allocations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Program and materials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Buildings and Administration</a:t>
            </a:r>
          </a:p>
          <a:p>
            <a:pPr marL="514350" indent="-514350" algn="l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Charting and Recording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CA" dirty="0" smtClean="0"/>
              <a:t>Start by getting your  staff to track their time for a month.  They can also review their day planners for the previous month.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CA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CA" dirty="0" smtClean="0"/>
              <a:t>Allocate their time among the areas of ministry you have identified.</a:t>
            </a:r>
          </a:p>
          <a:p>
            <a:pPr>
              <a:lnSpc>
                <a:spcPct val="120000"/>
              </a:lnSpc>
            </a:pPr>
            <a:endParaRPr lang="en-CA" dirty="0" smtClean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CA" dirty="0" smtClean="0"/>
              <a:t>Calculate </a:t>
            </a:r>
            <a:r>
              <a:rPr lang="en-CA" dirty="0" smtClean="0"/>
              <a:t>what percentage of staff costs are dedicated to each of the ministry areas.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direct program costs for materials, and supplies as they apply to each of your ministry areas.</a:t>
            </a:r>
          </a:p>
          <a:p>
            <a:endParaRPr lang="en-US" dirty="0" smtClean="0"/>
          </a:p>
          <a:p>
            <a:r>
              <a:rPr lang="en-US" dirty="0" smtClean="0"/>
              <a:t>Don’t forget to include </a:t>
            </a:r>
            <a:r>
              <a:rPr lang="en-US" dirty="0" smtClean="0"/>
              <a:t>resources </a:t>
            </a:r>
            <a:r>
              <a:rPr lang="en-US" dirty="0" smtClean="0"/>
              <a:t>dedicated to Mission Support, World Hunger, </a:t>
            </a:r>
            <a:r>
              <a:rPr lang="en-US" dirty="0" smtClean="0"/>
              <a:t>Mission Partnerships, etc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only portion of the budget that you have not yet addressed are costs related to buildings and administration.</a:t>
            </a:r>
          </a:p>
          <a:p>
            <a:r>
              <a:rPr lang="en-US" dirty="0" smtClean="0"/>
              <a:t>Conduct an audit of building use.  How many total hours is your building in use each week?</a:t>
            </a:r>
          </a:p>
          <a:p>
            <a:r>
              <a:rPr lang="en-US" dirty="0" smtClean="0"/>
              <a:t>For what purpose is the building being used?  What percentage of your total  building and administration costs are charged against your ministry areas?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pie chart that reflects the allocation of resources to each of the four to six critical areas of ministry that participants in your congregation are engaged.  </a:t>
            </a:r>
          </a:p>
          <a:p>
            <a:endParaRPr lang="en-US" dirty="0" smtClean="0"/>
          </a:p>
          <a:p>
            <a:r>
              <a:rPr lang="en-US" dirty="0" smtClean="0"/>
              <a:t>Create a second pie chart that captures volunteer hours dedicated to these same purposes.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/>
              <a:t>Adding Time and Talent</a:t>
            </a:r>
            <a:endParaRPr lang="en-US" sz="4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CA" sz="2800" dirty="0" smtClean="0"/>
              <a:t>Remember to make </a:t>
            </a:r>
            <a:r>
              <a:rPr lang="en-CA" sz="2800" dirty="0"/>
              <a:t>charts that illustrate volunteer hours against </a:t>
            </a:r>
            <a:r>
              <a:rPr lang="en-CA" sz="2800" dirty="0" smtClean="0"/>
              <a:t>the </a:t>
            </a:r>
            <a:r>
              <a:rPr lang="en-CA" sz="2800" dirty="0"/>
              <a:t>categories of ministry</a:t>
            </a:r>
          </a:p>
          <a:p>
            <a:pPr algn="l">
              <a:buFontTx/>
              <a:buChar char="•"/>
            </a:pPr>
            <a:r>
              <a:rPr lang="en-CA" sz="2800" dirty="0" smtClean="0"/>
              <a:t>Participants in the congregation will </a:t>
            </a:r>
            <a:r>
              <a:rPr lang="en-CA" sz="2800" dirty="0"/>
              <a:t>get a sense of how vital and vibrant the local parish is when looked at in the context of volunteer </a:t>
            </a:r>
            <a:r>
              <a:rPr lang="en-CA" sz="2800" dirty="0" smtClean="0"/>
              <a:t>time</a:t>
            </a:r>
          </a:p>
          <a:p>
            <a:pPr algn="l">
              <a:buFontTx/>
              <a:buChar char="•"/>
            </a:pPr>
            <a:r>
              <a:rPr lang="en-CA" sz="2800" dirty="0" smtClean="0"/>
              <a:t>Many congregations also track time dedicated to community affairs and events (school board service, Volunteer EMT’s, Sports coaches, library volunteers, etc.)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/>
              <a:t>In an average size parish</a:t>
            </a:r>
            <a:endParaRPr lang="en-US" sz="40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CA" sz="2800" dirty="0"/>
          </a:p>
          <a:p>
            <a:r>
              <a:rPr lang="en-CA" sz="2800" dirty="0"/>
              <a:t>When you </a:t>
            </a:r>
            <a:r>
              <a:rPr lang="en-CA" sz="2800" dirty="0" smtClean="0"/>
              <a:t>include all </a:t>
            </a:r>
            <a:r>
              <a:rPr lang="en-CA" sz="2800" dirty="0"/>
              <a:t>ministries, </a:t>
            </a:r>
            <a:r>
              <a:rPr lang="en-CA" sz="2800" dirty="0" smtClean="0"/>
              <a:t>it would not  be uncommon to document 6,000 volunteer </a:t>
            </a:r>
            <a:r>
              <a:rPr lang="en-CA" sz="2800" dirty="0"/>
              <a:t>hours per year </a:t>
            </a:r>
            <a:r>
              <a:rPr lang="en-CA" sz="2800" dirty="0" smtClean="0"/>
              <a:t>are adding capacity to congregational ministry.</a:t>
            </a:r>
            <a:endParaRPr lang="en-CA" sz="2800" dirty="0"/>
          </a:p>
          <a:p>
            <a:pPr algn="l"/>
            <a:endParaRPr lang="en-CA" sz="2800" dirty="0"/>
          </a:p>
          <a:p>
            <a:r>
              <a:rPr lang="en-CA" sz="4000" dirty="0"/>
              <a:t>That’s a significant impact on any local community!!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Don’t get caught in a trap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CA" sz="2800" dirty="0"/>
              <a:t> Many parishes implementing Narrative Budgeting for the first time miss a big point </a:t>
            </a:r>
            <a:endParaRPr lang="en-CA" sz="2800" dirty="0" smtClean="0"/>
          </a:p>
          <a:p>
            <a:pPr algn="l">
              <a:buFontTx/>
              <a:buChar char="•"/>
            </a:pPr>
            <a:endParaRPr lang="en-CA" sz="2800" dirty="0" smtClean="0"/>
          </a:p>
          <a:p>
            <a:pPr algn="l"/>
            <a:r>
              <a:rPr lang="en-CA" sz="2800" dirty="0" smtClean="0"/>
              <a:t>– </a:t>
            </a:r>
            <a:r>
              <a:rPr lang="en-CA" sz="2800" dirty="0"/>
              <a:t>they get too caught up on delivering accuracy and don’t give themselves permission to treat the Narrative Budget as </a:t>
            </a:r>
            <a:r>
              <a:rPr lang="en-CA" sz="2800" dirty="0" smtClean="0"/>
              <a:t>a </a:t>
            </a:r>
            <a:r>
              <a:rPr lang="en-CA" sz="2800" b="1" dirty="0" smtClean="0">
                <a:solidFill>
                  <a:srgbClr val="FF0000"/>
                </a:solidFill>
              </a:rPr>
              <a:t>Mission Defining </a:t>
            </a:r>
            <a:r>
              <a:rPr lang="en-CA" sz="2800" dirty="0" smtClean="0"/>
              <a:t>document.</a:t>
            </a:r>
            <a:endParaRPr lang="en-CA" sz="2800" dirty="0"/>
          </a:p>
          <a:p>
            <a:pPr algn="l">
              <a:lnSpc>
                <a:spcPct val="80000"/>
              </a:lnSpc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en-CA" dirty="0"/>
              <a:t>What is </a:t>
            </a:r>
            <a:r>
              <a:rPr lang="en-CA" dirty="0" smtClean="0"/>
              <a:t>Narrative </a:t>
            </a:r>
            <a:br>
              <a:rPr lang="en-CA" dirty="0" smtClean="0"/>
            </a:br>
            <a:r>
              <a:rPr lang="en-CA" dirty="0" smtClean="0"/>
              <a:t>Mission Budgeting</a:t>
            </a:r>
            <a:r>
              <a:rPr lang="en-CA" dirty="0"/>
              <a:t>?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28802"/>
            <a:ext cx="8686800" cy="435771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n-CA" sz="2800" dirty="0"/>
              <a:t>It is the </a:t>
            </a:r>
            <a:r>
              <a:rPr lang="en-CA" sz="2800" dirty="0" smtClean="0"/>
              <a:t>missional </a:t>
            </a:r>
            <a:r>
              <a:rPr lang="en-CA" sz="2800" dirty="0"/>
              <a:t>story of the </a:t>
            </a:r>
            <a:r>
              <a:rPr lang="en-CA" sz="2800" dirty="0" smtClean="0"/>
              <a:t>congregation.</a:t>
            </a:r>
            <a:endParaRPr lang="en-CA" sz="2800" dirty="0"/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CA" sz="2800" dirty="0"/>
              <a:t>One of the most important ways we can effect on-going stewardship </a:t>
            </a:r>
            <a:r>
              <a:rPr lang="en-CA" sz="2800" dirty="0" smtClean="0"/>
              <a:t>education.</a:t>
            </a:r>
            <a:endParaRPr lang="en-CA" sz="2800" dirty="0"/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n-CA" sz="2800" dirty="0"/>
              <a:t>Narrative Budgeting is an essential element in educating </a:t>
            </a:r>
            <a:r>
              <a:rPr lang="en-CA" sz="2800" dirty="0" smtClean="0"/>
              <a:t>the </a:t>
            </a:r>
            <a:r>
              <a:rPr lang="en-CA" sz="2800" dirty="0"/>
              <a:t>congregation </a:t>
            </a:r>
            <a:r>
              <a:rPr lang="en-CA" sz="2800" dirty="0" smtClean="0"/>
              <a:t>about how money supports </a:t>
            </a:r>
            <a:r>
              <a:rPr lang="en-CA" sz="2800" dirty="0"/>
              <a:t>the ministry of the </a:t>
            </a:r>
            <a:r>
              <a:rPr lang="en-CA" sz="2800" dirty="0" smtClean="0"/>
              <a:t>church.</a:t>
            </a:r>
            <a:endParaRPr lang="en-CA" sz="2800" dirty="0"/>
          </a:p>
          <a:p>
            <a:pPr algn="l">
              <a:lnSpc>
                <a:spcPct val="80000"/>
              </a:lnSpc>
              <a:buFontTx/>
              <a:buChar char="•"/>
            </a:pPr>
            <a:endParaRPr lang="en-CA" sz="2400" dirty="0"/>
          </a:p>
          <a:p>
            <a:pPr algn="l">
              <a:lnSpc>
                <a:spcPct val="80000"/>
              </a:lnSpc>
              <a:buFontTx/>
              <a:buChar char="•"/>
            </a:pPr>
            <a:endParaRPr lang="en-CA" sz="2400" dirty="0"/>
          </a:p>
          <a:p>
            <a:pPr algn="l">
              <a:lnSpc>
                <a:spcPct val="80000"/>
              </a:lnSpc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en-CA" sz="4000" dirty="0"/>
              <a:t>Tell the story of individual slices of the parish ministry pie</a:t>
            </a:r>
            <a:endParaRPr lang="en-US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pPr algn="l">
              <a:buFontTx/>
              <a:buChar char="•"/>
            </a:pPr>
            <a:r>
              <a:rPr lang="en-CA" sz="2800" dirty="0"/>
              <a:t> There is a narrative for </a:t>
            </a:r>
            <a:r>
              <a:rPr lang="en-CA" sz="2800" dirty="0" smtClean="0"/>
              <a:t>Accompanying Jesus, </a:t>
            </a:r>
            <a:r>
              <a:rPr lang="en-CA" sz="2800" dirty="0"/>
              <a:t>a narrative for </a:t>
            </a:r>
            <a:r>
              <a:rPr lang="en-CA" sz="2800" dirty="0" smtClean="0"/>
              <a:t>Introducing Jesus, </a:t>
            </a:r>
            <a:r>
              <a:rPr lang="en-CA" sz="2800" dirty="0"/>
              <a:t>a narrative for </a:t>
            </a:r>
            <a:r>
              <a:rPr lang="en-CA" sz="2800" dirty="0" smtClean="0"/>
              <a:t>Serving Jesus, </a:t>
            </a:r>
            <a:r>
              <a:rPr lang="en-CA" sz="2800" dirty="0"/>
              <a:t>etc.</a:t>
            </a:r>
          </a:p>
          <a:p>
            <a:pPr algn="l"/>
            <a:endParaRPr lang="en-CA" sz="2800" dirty="0"/>
          </a:p>
          <a:p>
            <a:pPr algn="l">
              <a:buFontTx/>
              <a:buChar char="•"/>
            </a:pPr>
            <a:r>
              <a:rPr lang="en-CA" sz="2800" dirty="0" smtClean="0"/>
              <a:t>Direct the </a:t>
            </a:r>
            <a:r>
              <a:rPr lang="en-CA" sz="2800" dirty="0"/>
              <a:t>story from the macro story to the micro story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900230"/>
          </a:xfrm>
        </p:spPr>
        <p:txBody>
          <a:bodyPr>
            <a:normAutofit/>
          </a:bodyPr>
          <a:lstStyle/>
          <a:p>
            <a:r>
              <a:rPr lang="en-CA" dirty="0" smtClean="0"/>
              <a:t>Make your Mission Narrative as</a:t>
            </a:r>
            <a:r>
              <a:rPr lang="en-CA" sz="3600" dirty="0" smtClean="0"/>
              <a:t> </a:t>
            </a:r>
            <a:r>
              <a:rPr lang="en-CA" sz="3600" dirty="0"/>
              <a:t>specific </a:t>
            </a:r>
            <a:r>
              <a:rPr lang="en-CA" sz="3600" dirty="0" smtClean="0"/>
              <a:t>as you can, and </a:t>
            </a:r>
            <a:r>
              <a:rPr lang="en-CA" sz="3600" dirty="0"/>
              <a:t>tell the ministry sacred stories</a:t>
            </a:r>
            <a:endParaRPr lang="en-US" sz="36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214686"/>
            <a:ext cx="8686800" cy="2865439"/>
          </a:xfrm>
        </p:spPr>
        <p:txBody>
          <a:bodyPr/>
          <a:lstStyle/>
          <a:p>
            <a:pPr algn="l"/>
            <a:r>
              <a:rPr lang="en-CA" sz="2800" i="1" dirty="0"/>
              <a:t>Give a specific example or story of the impact of your ministry on an individual or group.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r>
              <a:rPr lang="en-CA" sz="4000" dirty="0" smtClean="0"/>
              <a:t>tell </a:t>
            </a:r>
            <a:r>
              <a:rPr lang="en-CA" sz="4000" dirty="0"/>
              <a:t>the stories of the real people touched by our ministry</a:t>
            </a:r>
            <a:endParaRPr lang="en-US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buFontTx/>
              <a:buChar char="•"/>
            </a:pPr>
            <a:r>
              <a:rPr lang="en-CA" sz="2800" dirty="0"/>
              <a:t>Tell a few stories for each category of ministry</a:t>
            </a:r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en-CA" sz="2800" dirty="0" smtClean="0"/>
              <a:t>Participants in the congregation begin </a:t>
            </a:r>
            <a:r>
              <a:rPr lang="en-CA" sz="2800" dirty="0"/>
              <a:t>to get a better sense of the impact the ministry of </a:t>
            </a:r>
            <a:r>
              <a:rPr lang="en-CA" sz="2800" dirty="0" smtClean="0"/>
              <a:t>the congregation </a:t>
            </a:r>
            <a:r>
              <a:rPr lang="en-CA" sz="2800" dirty="0"/>
              <a:t>is having on peoples’ </a:t>
            </a:r>
            <a:r>
              <a:rPr lang="en-CA" sz="2800" dirty="0" smtClean="0"/>
              <a:t>lives.</a:t>
            </a:r>
          </a:p>
          <a:p>
            <a:pPr algn="l">
              <a:lnSpc>
                <a:spcPct val="110000"/>
              </a:lnSpc>
              <a:buFontTx/>
              <a:buChar char="•"/>
            </a:pPr>
            <a:endParaRPr lang="en-CA" sz="2800" dirty="0"/>
          </a:p>
          <a:p>
            <a:pPr algn="l">
              <a:lnSpc>
                <a:spcPct val="110000"/>
              </a:lnSpc>
              <a:buFontTx/>
              <a:buChar char="•"/>
            </a:pPr>
            <a:r>
              <a:rPr lang="en-CA" sz="2800" dirty="0" smtClean="0"/>
              <a:t>Participants </a:t>
            </a:r>
            <a:r>
              <a:rPr lang="en-CA" sz="2800" dirty="0"/>
              <a:t>become inspired and take a much greater ownership of the many ministries of the parish</a:t>
            </a:r>
          </a:p>
          <a:p>
            <a:pPr algn="l">
              <a:lnSpc>
                <a:spcPct val="80000"/>
              </a:lnSpc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en-CA" sz="4000" dirty="0"/>
              <a:t>There are many ways we can use to get the story out</a:t>
            </a:r>
            <a:endParaRPr lang="en-US" sz="40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CA" sz="2800" dirty="0" smtClean="0"/>
              <a:t>Congregation Council reports</a:t>
            </a:r>
            <a:endParaRPr lang="en-CA" sz="2800" dirty="0"/>
          </a:p>
          <a:p>
            <a:pPr>
              <a:buFontTx/>
              <a:buChar char="•"/>
            </a:pPr>
            <a:r>
              <a:rPr lang="en-CA" sz="2800" dirty="0" smtClean="0"/>
              <a:t>Newsletters and email</a:t>
            </a:r>
            <a:endParaRPr lang="en-CA" sz="2800" dirty="0"/>
          </a:p>
          <a:p>
            <a:pPr>
              <a:buFontTx/>
              <a:buChar char="•"/>
            </a:pPr>
            <a:r>
              <a:rPr lang="en-CA" sz="2800" dirty="0"/>
              <a:t>Bulletin inserts</a:t>
            </a:r>
          </a:p>
          <a:p>
            <a:pPr>
              <a:buFontTx/>
              <a:buChar char="•"/>
            </a:pPr>
            <a:r>
              <a:rPr lang="en-CA" sz="2800" dirty="0" smtClean="0"/>
              <a:t>Congregation websites and Face book pages</a:t>
            </a:r>
            <a:endParaRPr lang="en-CA" sz="2800" dirty="0"/>
          </a:p>
          <a:p>
            <a:pPr>
              <a:buFontTx/>
              <a:buChar char="•"/>
            </a:pPr>
            <a:r>
              <a:rPr lang="en-CA" sz="2800" dirty="0"/>
              <a:t>Fall Stewardship mailings</a:t>
            </a:r>
          </a:p>
          <a:p>
            <a:pPr>
              <a:buFontTx/>
              <a:buChar char="•"/>
            </a:pPr>
            <a:r>
              <a:rPr lang="en-CA" sz="2800" dirty="0"/>
              <a:t>Narrative </a:t>
            </a:r>
            <a:r>
              <a:rPr lang="en-CA" sz="2800" dirty="0" smtClean="0"/>
              <a:t>Mission Budgeting </a:t>
            </a:r>
            <a:r>
              <a:rPr lang="en-CA" sz="2800" dirty="0"/>
              <a:t>booklets</a:t>
            </a:r>
          </a:p>
          <a:p>
            <a:pPr>
              <a:buFontTx/>
              <a:buChar char="•"/>
            </a:pPr>
            <a:r>
              <a:rPr lang="en-CA" sz="2800" dirty="0"/>
              <a:t>Personal contact</a:t>
            </a:r>
          </a:p>
          <a:p>
            <a:pPr>
              <a:buFontTx/>
              <a:buChar char="•"/>
            </a:pPr>
            <a:r>
              <a:rPr lang="en-CA" sz="2800" dirty="0"/>
              <a:t>Include in intercessory </a:t>
            </a:r>
            <a:r>
              <a:rPr lang="en-CA" sz="2800" dirty="0" smtClean="0"/>
              <a:t>prayers at worship and small groups</a:t>
            </a:r>
            <a:endParaRPr lang="en-C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/>
          </a:bodyPr>
          <a:lstStyle/>
          <a:p>
            <a:r>
              <a:rPr lang="en-CA" sz="4000" dirty="0"/>
              <a:t>Use Sunday worship to tell the </a:t>
            </a:r>
            <a:r>
              <a:rPr lang="en-CA" sz="4000" dirty="0" smtClean="0"/>
              <a:t>MISSION </a:t>
            </a:r>
            <a:r>
              <a:rPr lang="en-CA" sz="4000" dirty="0"/>
              <a:t>stories</a:t>
            </a:r>
            <a:endParaRPr lang="en-US" sz="40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CA" sz="2800" dirty="0"/>
              <a:t>Put a bulletin insert out each week for six weeks highlighting a different category of ministry</a:t>
            </a:r>
          </a:p>
          <a:p>
            <a:pPr algn="l">
              <a:buFontTx/>
              <a:buChar char="•"/>
            </a:pPr>
            <a:r>
              <a:rPr lang="en-CA" sz="2800" dirty="0"/>
              <a:t>Pray for that ministry</a:t>
            </a:r>
          </a:p>
          <a:p>
            <a:pPr algn="l">
              <a:buFontTx/>
              <a:buChar char="•"/>
            </a:pPr>
            <a:r>
              <a:rPr lang="en-CA" sz="2800" dirty="0"/>
              <a:t>Tell a specific story of a person being touched by that ministry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en-CA" sz="4000" dirty="0"/>
              <a:t>Narrative Budgeting is an Evolving Process</a:t>
            </a:r>
            <a:endParaRPr lang="en-US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/>
          </a:bodyPr>
          <a:lstStyle/>
          <a:p>
            <a:pPr algn="l">
              <a:buFontTx/>
              <a:buChar char="•"/>
            </a:pPr>
            <a:r>
              <a:rPr lang="en-CA" sz="2800" dirty="0"/>
              <a:t>Each year you will get better at </a:t>
            </a:r>
            <a:r>
              <a:rPr lang="en-CA" sz="2800" dirty="0" smtClean="0"/>
              <a:t>this process </a:t>
            </a:r>
            <a:r>
              <a:rPr lang="en-CA" sz="2800" dirty="0"/>
              <a:t>as you add stories and volunteer time and talent.</a:t>
            </a:r>
          </a:p>
          <a:p>
            <a:pPr algn="l">
              <a:buFontTx/>
              <a:buChar char="•"/>
            </a:pPr>
            <a:r>
              <a:rPr lang="en-CA" sz="2800" dirty="0" smtClean="0"/>
              <a:t>Remember</a:t>
            </a:r>
            <a:r>
              <a:rPr lang="en-CA" sz="2800" i="1" dirty="0" smtClean="0"/>
              <a:t> </a:t>
            </a:r>
            <a:r>
              <a:rPr lang="en-CA" sz="2800" i="1" dirty="0"/>
              <a:t>are on a journey!</a:t>
            </a:r>
          </a:p>
          <a:p>
            <a:pPr algn="l">
              <a:buFontTx/>
              <a:buChar char="•"/>
            </a:pPr>
            <a:r>
              <a:rPr lang="en-CA" sz="2800" dirty="0"/>
              <a:t>People will begin to think of </a:t>
            </a:r>
            <a:r>
              <a:rPr lang="en-CA" sz="2800" dirty="0" smtClean="0"/>
              <a:t>sharing in support of congregational ministry </a:t>
            </a:r>
            <a:r>
              <a:rPr lang="en-CA" sz="2800" dirty="0"/>
              <a:t>in a new way</a:t>
            </a:r>
          </a:p>
          <a:p>
            <a:pPr algn="l">
              <a:lnSpc>
                <a:spcPct val="80000"/>
              </a:lnSpc>
              <a:buNone/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/>
              <a:t>make </a:t>
            </a:r>
            <a:r>
              <a:rPr lang="en-CA" sz="4000" dirty="0"/>
              <a:t>the line item budget available</a:t>
            </a:r>
            <a:endParaRPr lang="en-US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dirty="0"/>
              <a:t>…tell the </a:t>
            </a:r>
            <a:r>
              <a:rPr lang="en-CA" sz="2800" dirty="0" smtClean="0"/>
              <a:t>accountant </a:t>
            </a:r>
            <a:r>
              <a:rPr lang="en-CA" sz="2800" dirty="0"/>
              <a:t>types in the </a:t>
            </a:r>
            <a:r>
              <a:rPr lang="en-CA" sz="2800" dirty="0" smtClean="0"/>
              <a:t>congregation </a:t>
            </a:r>
            <a:r>
              <a:rPr lang="en-CA" sz="2800" dirty="0"/>
              <a:t>that there are copies of the completed line item budget available in the parish </a:t>
            </a:r>
            <a:r>
              <a:rPr lang="en-CA" sz="2800" dirty="0" smtClean="0"/>
              <a:t>office and have copies available at the congregation meeting. Do </a:t>
            </a:r>
            <a:r>
              <a:rPr lang="en-CA" sz="2800" dirty="0"/>
              <a:t>not </a:t>
            </a:r>
            <a:r>
              <a:rPr lang="en-CA" sz="2800" dirty="0" smtClean="0"/>
              <a:t>compromise </a:t>
            </a:r>
            <a:r>
              <a:rPr lang="en-CA" sz="2800" dirty="0"/>
              <a:t>transparency.</a:t>
            </a:r>
          </a:p>
          <a:p>
            <a:pPr algn="l"/>
            <a:endParaRPr lang="en-CA" sz="2800" dirty="0"/>
          </a:p>
          <a:p>
            <a:pPr algn="l"/>
            <a:r>
              <a:rPr lang="en-CA" sz="2800" dirty="0"/>
              <a:t>As a faith-based organization be determined in your desire to talk about money and ministry in a new way.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Mission </a:t>
            </a:r>
            <a:r>
              <a:rPr lang="en-CA" dirty="0"/>
              <a:t>story… 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lnSpc>
                <a:spcPct val="160000"/>
              </a:lnSpc>
            </a:pPr>
            <a:endParaRPr lang="en-CA" sz="3200" dirty="0"/>
          </a:p>
          <a:p>
            <a:pPr algn="l">
              <a:lnSpc>
                <a:spcPct val="160000"/>
              </a:lnSpc>
            </a:pPr>
            <a:r>
              <a:rPr lang="en-CA" sz="3200" dirty="0"/>
              <a:t>Just as individuals </a:t>
            </a:r>
            <a:r>
              <a:rPr lang="en-CA" sz="3200" dirty="0" smtClean="0"/>
              <a:t>have </a:t>
            </a:r>
            <a:r>
              <a:rPr lang="en-CA" sz="3200" dirty="0"/>
              <a:t>stories of God’s </a:t>
            </a:r>
            <a:r>
              <a:rPr lang="en-CA" sz="3200" dirty="0" smtClean="0"/>
              <a:t>abundant </a:t>
            </a:r>
            <a:r>
              <a:rPr lang="en-CA" sz="3200" dirty="0"/>
              <a:t>care for them…</a:t>
            </a:r>
          </a:p>
          <a:p>
            <a:pPr algn="l">
              <a:lnSpc>
                <a:spcPct val="160000"/>
              </a:lnSpc>
            </a:pPr>
            <a:endParaRPr lang="en-CA" sz="3200" dirty="0"/>
          </a:p>
          <a:p>
            <a:pPr algn="l">
              <a:lnSpc>
                <a:spcPct val="160000"/>
              </a:lnSpc>
            </a:pPr>
            <a:r>
              <a:rPr lang="en-CA" sz="3200" dirty="0"/>
              <a:t>…a narrative </a:t>
            </a:r>
            <a:r>
              <a:rPr lang="en-CA" sz="3200" dirty="0" smtClean="0"/>
              <a:t>mission budget </a:t>
            </a:r>
            <a:r>
              <a:rPr lang="en-CA" sz="3200" dirty="0"/>
              <a:t>is the </a:t>
            </a:r>
            <a:r>
              <a:rPr lang="en-CA" sz="3200" dirty="0" smtClean="0"/>
              <a:t>mission </a:t>
            </a:r>
            <a:r>
              <a:rPr lang="en-CA" sz="3200" dirty="0"/>
              <a:t>story of your </a:t>
            </a:r>
            <a:r>
              <a:rPr lang="en-CA" sz="3200" dirty="0" smtClean="0"/>
              <a:t>congregation’s </a:t>
            </a:r>
            <a:r>
              <a:rPr lang="en-CA" sz="3200" dirty="0"/>
              <a:t>ministry </a:t>
            </a:r>
            <a:r>
              <a:rPr lang="en-CA" sz="3200" dirty="0" smtClean="0"/>
              <a:t>and how sharing by participants in the congregation changes and saves lives.</a:t>
            </a:r>
            <a:endParaRPr lang="en-CA" sz="3200" dirty="0"/>
          </a:p>
          <a:p>
            <a:pPr algn="l">
              <a:lnSpc>
                <a:spcPct val="80000"/>
              </a:lnSpc>
            </a:pPr>
            <a:endParaRPr lang="en-CA" sz="1800" dirty="0"/>
          </a:p>
          <a:p>
            <a:pPr algn="l">
              <a:lnSpc>
                <a:spcPct val="80000"/>
              </a:lnSpc>
            </a:pPr>
            <a:endParaRPr lang="en-CA" sz="1800" dirty="0"/>
          </a:p>
          <a:p>
            <a:pPr algn="l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new way of thinking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CA" sz="3600" dirty="0"/>
              <a:t>Line item budgets </a:t>
            </a:r>
            <a:r>
              <a:rPr lang="en-CA" sz="3600" dirty="0" smtClean="0"/>
              <a:t>are </a:t>
            </a:r>
            <a:r>
              <a:rPr lang="en-CA" sz="3600" u="sng" dirty="0"/>
              <a:t>accounting</a:t>
            </a:r>
            <a:r>
              <a:rPr lang="en-CA" sz="3600" dirty="0"/>
              <a:t> </a:t>
            </a:r>
            <a:r>
              <a:rPr lang="en-CA" sz="3600" dirty="0" smtClean="0"/>
              <a:t>tools</a:t>
            </a:r>
            <a:endParaRPr lang="en-CA" sz="3600" dirty="0"/>
          </a:p>
          <a:p>
            <a:pPr marL="0" indent="0">
              <a:lnSpc>
                <a:spcPct val="80000"/>
              </a:lnSpc>
              <a:buNone/>
            </a:pPr>
            <a:endParaRPr lang="en-CA" sz="3600" dirty="0"/>
          </a:p>
          <a:p>
            <a:pPr>
              <a:lnSpc>
                <a:spcPct val="80000"/>
              </a:lnSpc>
            </a:pPr>
            <a:r>
              <a:rPr lang="en-CA" sz="3600" dirty="0"/>
              <a:t>Narrative budgets </a:t>
            </a:r>
            <a:r>
              <a:rPr lang="en-CA" sz="3600" dirty="0" smtClean="0"/>
              <a:t>are </a:t>
            </a:r>
            <a:r>
              <a:rPr lang="en-CA" sz="3600" u="sng" dirty="0"/>
              <a:t>educational</a:t>
            </a:r>
            <a:r>
              <a:rPr lang="en-CA" sz="3600" dirty="0"/>
              <a:t> and </a:t>
            </a:r>
            <a:r>
              <a:rPr lang="en-CA" sz="3600" u="sng" dirty="0"/>
              <a:t>visioning</a:t>
            </a:r>
            <a:r>
              <a:rPr lang="en-CA" sz="3600" dirty="0"/>
              <a:t> </a:t>
            </a:r>
            <a:r>
              <a:rPr lang="en-CA" sz="3600" dirty="0" smtClean="0"/>
              <a:t>tools</a:t>
            </a:r>
            <a:endParaRPr lang="en-CA" sz="3600" dirty="0"/>
          </a:p>
          <a:p>
            <a:pPr marL="0" indent="0">
              <a:lnSpc>
                <a:spcPct val="80000"/>
              </a:lnSpc>
              <a:buNone/>
            </a:pPr>
            <a:endParaRPr lang="en-CA" sz="3600" dirty="0"/>
          </a:p>
          <a:p>
            <a:pPr>
              <a:lnSpc>
                <a:spcPct val="80000"/>
              </a:lnSpc>
            </a:pPr>
            <a:r>
              <a:rPr lang="en-CA" sz="3600" dirty="0"/>
              <a:t>We need both but we must be intentional in how we use them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Line item budgets have limitations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</a:pPr>
            <a:r>
              <a:rPr lang="en-CA" sz="4000" dirty="0" smtClean="0"/>
              <a:t>Line Item Budgets DO NOT</a:t>
            </a:r>
            <a:r>
              <a:rPr lang="en-CA" sz="2400" dirty="0" smtClean="0"/>
              <a:t>:</a:t>
            </a:r>
          </a:p>
          <a:p>
            <a:pPr>
              <a:lnSpc>
                <a:spcPct val="80000"/>
              </a:lnSpc>
            </a:pPr>
            <a:endParaRPr lang="en-CA" sz="2400" dirty="0" smtClean="0"/>
          </a:p>
          <a:p>
            <a:pPr>
              <a:lnSpc>
                <a:spcPct val="80000"/>
              </a:lnSpc>
            </a:pPr>
            <a:r>
              <a:rPr lang="en-CA" sz="3600" dirty="0" smtClean="0"/>
              <a:t>…show </a:t>
            </a:r>
            <a:r>
              <a:rPr lang="en-CA" sz="3600" dirty="0"/>
              <a:t>how money is being invested in ministry</a:t>
            </a:r>
          </a:p>
          <a:p>
            <a:pPr>
              <a:lnSpc>
                <a:spcPct val="80000"/>
              </a:lnSpc>
            </a:pPr>
            <a:endParaRPr lang="en-CA" sz="3600" dirty="0" smtClean="0"/>
          </a:p>
          <a:p>
            <a:pPr>
              <a:lnSpc>
                <a:spcPct val="80000"/>
              </a:lnSpc>
            </a:pPr>
            <a:r>
              <a:rPr lang="en-CA" sz="3600" dirty="0" smtClean="0"/>
              <a:t>…show </a:t>
            </a:r>
            <a:r>
              <a:rPr lang="en-CA" sz="3600" dirty="0"/>
              <a:t>how volunteer time and talent are impacting parish life</a:t>
            </a:r>
          </a:p>
          <a:p>
            <a:pPr>
              <a:lnSpc>
                <a:spcPct val="80000"/>
              </a:lnSpc>
            </a:pPr>
            <a:endParaRPr lang="en-CA" sz="3600" dirty="0"/>
          </a:p>
          <a:p>
            <a:pPr>
              <a:lnSpc>
                <a:spcPct val="80000"/>
              </a:lnSpc>
            </a:pPr>
            <a:r>
              <a:rPr lang="en-CA" sz="3600" dirty="0" smtClean="0"/>
              <a:t>…inspire</a:t>
            </a:r>
            <a:r>
              <a:rPr lang="en-CA" sz="3600" dirty="0"/>
              <a:t>!</a:t>
            </a:r>
          </a:p>
          <a:p>
            <a:pPr>
              <a:lnSpc>
                <a:spcPct val="80000"/>
              </a:lnSpc>
            </a:pPr>
            <a:endParaRPr lang="en-CA" sz="24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Narrative </a:t>
            </a:r>
            <a:r>
              <a:rPr lang="en-CA" dirty="0" smtClean="0"/>
              <a:t>Mission Budget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sz="2800" dirty="0"/>
              <a:t>Clearly shows how money is being invested in the various components of </a:t>
            </a:r>
            <a:r>
              <a:rPr lang="en-CA" sz="2800" dirty="0" smtClean="0"/>
              <a:t>congregational ministry</a:t>
            </a:r>
            <a:endParaRPr lang="en-CA" sz="2800" dirty="0"/>
          </a:p>
          <a:p>
            <a:pPr>
              <a:lnSpc>
                <a:spcPct val="80000"/>
              </a:lnSpc>
            </a:pPr>
            <a:endParaRPr lang="en-CA" sz="2800" dirty="0"/>
          </a:p>
          <a:p>
            <a:pPr>
              <a:lnSpc>
                <a:spcPct val="80000"/>
              </a:lnSpc>
            </a:pPr>
            <a:r>
              <a:rPr lang="en-CA" sz="2800" dirty="0" smtClean="0"/>
              <a:t>Helps </a:t>
            </a:r>
            <a:r>
              <a:rPr lang="en-CA" sz="2800" dirty="0"/>
              <a:t>to re-frame what </a:t>
            </a:r>
            <a:r>
              <a:rPr lang="en-CA" sz="2800" dirty="0" smtClean="0"/>
              <a:t>the congregation </a:t>
            </a:r>
            <a:r>
              <a:rPr lang="en-CA" sz="2800" dirty="0"/>
              <a:t>is all about</a:t>
            </a:r>
          </a:p>
          <a:p>
            <a:pPr>
              <a:lnSpc>
                <a:spcPct val="80000"/>
              </a:lnSpc>
            </a:pPr>
            <a:endParaRPr lang="en-CA" sz="2800" dirty="0"/>
          </a:p>
          <a:p>
            <a:pPr>
              <a:lnSpc>
                <a:spcPct val="80000"/>
              </a:lnSpc>
            </a:pPr>
            <a:r>
              <a:rPr lang="en-CA" sz="2800" dirty="0"/>
              <a:t>Inspires </a:t>
            </a:r>
            <a:r>
              <a:rPr lang="en-CA" sz="2800" dirty="0" smtClean="0"/>
              <a:t>and interprets how generosity makes </a:t>
            </a:r>
            <a:r>
              <a:rPr lang="en-CA" sz="2800" dirty="0"/>
              <a:t>a difference</a:t>
            </a:r>
          </a:p>
          <a:p>
            <a:pPr>
              <a:lnSpc>
                <a:spcPct val="80000"/>
              </a:lnSpc>
            </a:pPr>
            <a:endParaRPr lang="en-CA" sz="2800" dirty="0"/>
          </a:p>
          <a:p>
            <a:pPr>
              <a:lnSpc>
                <a:spcPct val="80000"/>
              </a:lnSpc>
            </a:pPr>
            <a:r>
              <a:rPr lang="en-CA" sz="2800" dirty="0"/>
              <a:t>Is a </a:t>
            </a:r>
            <a:r>
              <a:rPr lang="en-CA" sz="2800" dirty="0" smtClean="0"/>
              <a:t>tool </a:t>
            </a:r>
            <a:r>
              <a:rPr lang="en-CA" sz="2800" dirty="0"/>
              <a:t>for </a:t>
            </a:r>
            <a:r>
              <a:rPr lang="en-CA" sz="2800" dirty="0" smtClean="0"/>
              <a:t>growing generous hearts among participants in the congregation</a:t>
            </a:r>
            <a:endParaRPr lang="en-CA" sz="28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Narrative </a:t>
            </a:r>
            <a:r>
              <a:rPr lang="en-CA" dirty="0" smtClean="0"/>
              <a:t>Mission Budget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800" dirty="0"/>
              <a:t>Recognizes that parishioners are not inspired at the prospect of funding administrative costs, postage, heat, cleaning supplies, photocopying, etc.</a:t>
            </a:r>
          </a:p>
          <a:p>
            <a:pPr>
              <a:lnSpc>
                <a:spcPct val="150000"/>
              </a:lnSpc>
            </a:pPr>
            <a:endParaRPr lang="en-CA" sz="2800" dirty="0"/>
          </a:p>
          <a:p>
            <a:pPr>
              <a:lnSpc>
                <a:spcPct val="150000"/>
              </a:lnSpc>
            </a:pPr>
            <a:r>
              <a:rPr lang="en-CA" sz="2800" dirty="0" smtClean="0"/>
              <a:t>Tells the story of ministry making </a:t>
            </a:r>
            <a:r>
              <a:rPr lang="en-CA" sz="2800" dirty="0"/>
              <a:t>a measurable </a:t>
            </a:r>
            <a:r>
              <a:rPr lang="en-CA" sz="2800" dirty="0" smtClean="0"/>
              <a:t>impact on peoples lives.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Narrative </a:t>
            </a:r>
            <a:r>
              <a:rPr lang="en-CA" dirty="0" smtClean="0"/>
              <a:t>Mission Budget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sz="4800" dirty="0"/>
              <a:t>So how does Narrative Budgeting work</a:t>
            </a:r>
            <a:r>
              <a:rPr lang="en-CA" sz="4800" dirty="0" smtClean="0"/>
              <a:t>?</a:t>
            </a:r>
          </a:p>
          <a:p>
            <a:pPr>
              <a:lnSpc>
                <a:spcPct val="80000"/>
              </a:lnSpc>
            </a:pPr>
            <a:endParaRPr lang="en-CA" sz="4800" dirty="0" smtClean="0"/>
          </a:p>
          <a:p>
            <a:pPr>
              <a:lnSpc>
                <a:spcPct val="80000"/>
              </a:lnSpc>
            </a:pPr>
            <a:r>
              <a:rPr lang="en-CA" sz="4800" dirty="0" smtClean="0"/>
              <a:t>Each congregation has several key components to their ministry…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en-CA" i="1" dirty="0" smtClean="0"/>
              <a:t>Your parish’s ministry might easily be segmented into  four to six components:</a:t>
            </a:r>
            <a:br>
              <a:rPr lang="en-CA" i="1" dirty="0" smtClean="0"/>
            </a:b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285992"/>
            <a:ext cx="3481382" cy="4038608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Accompanying Jesus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Introducing Jesus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Following Jesus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</a:pPr>
            <a:r>
              <a:rPr lang="en-CA" sz="3200" dirty="0" smtClean="0"/>
              <a:t>Serving Jesus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496" y="2214554"/>
            <a:ext cx="4991104" cy="41100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Pastor Care and Fellowship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Witness and Outreach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and Faith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Service and Social Ministry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Mission Support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705</TotalTime>
  <Words>1150</Words>
  <Application>Microsoft Office PowerPoint</Application>
  <PresentationFormat>On-screen Show (4:3)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Creating a Narrative MISSION Budget for your Congregation   emended by the New Jersey synod stewardship team  with acknowledgement to the Episcopal diocese of Niagara</vt:lpstr>
      <vt:lpstr>What is Narrative  Mission Budgeting? </vt:lpstr>
      <vt:lpstr>Mission story… </vt:lpstr>
      <vt:lpstr>A new way of thinking</vt:lpstr>
      <vt:lpstr>Line item budgets have limitations</vt:lpstr>
      <vt:lpstr>The Narrative Mission Budget</vt:lpstr>
      <vt:lpstr>The Narrative Mission Budget</vt:lpstr>
      <vt:lpstr>The Narrative Mission Budget</vt:lpstr>
      <vt:lpstr>Your parish’s ministry might easily be segmented into  four to six components: </vt:lpstr>
      <vt:lpstr>Experience shows Four to Six Categories seems to be Optimum</vt:lpstr>
      <vt:lpstr>Notice what category is NOT included in a Narrative Budget</vt:lpstr>
      <vt:lpstr>A small team can put together your parish’s Narrative Budget</vt:lpstr>
      <vt:lpstr>STEP #1</vt:lpstr>
      <vt:lpstr>step #2</vt:lpstr>
      <vt:lpstr>STEP #3</vt:lpstr>
      <vt:lpstr>STEP #4</vt:lpstr>
      <vt:lpstr>Adding Time and Talent</vt:lpstr>
      <vt:lpstr>In an average size parish</vt:lpstr>
      <vt:lpstr>Don’t get caught in a trap</vt:lpstr>
      <vt:lpstr>Tell the story of individual slices of the parish ministry pie</vt:lpstr>
      <vt:lpstr>Make your Mission Narrative as specific as you can, and tell the ministry sacred stories</vt:lpstr>
      <vt:lpstr>tell the stories of the real people touched by our ministry</vt:lpstr>
      <vt:lpstr>There are many ways we can use to get the story out</vt:lpstr>
      <vt:lpstr>Use Sunday worship to tell the MISSION stories</vt:lpstr>
      <vt:lpstr>Narrative Budgeting is an Evolving Process</vt:lpstr>
      <vt:lpstr>make the line item budget available</vt:lpstr>
    </vt:vector>
  </TitlesOfParts>
  <Company>The Diocese of Niagara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Narrative Budgeting in your Parish</dc:title>
  <dc:creator>dponting</dc:creator>
  <cp:lastModifiedBy>Scott</cp:lastModifiedBy>
  <cp:revision>24</cp:revision>
  <dcterms:created xsi:type="dcterms:W3CDTF">2004-06-14T17:09:34Z</dcterms:created>
  <dcterms:modified xsi:type="dcterms:W3CDTF">2014-10-30T20:37:53Z</dcterms:modified>
</cp:coreProperties>
</file>