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63" r:id="rId2"/>
    <p:sldId id="267" r:id="rId3"/>
    <p:sldId id="268" r:id="rId4"/>
    <p:sldId id="269" r:id="rId5"/>
    <p:sldId id="270" r:id="rId6"/>
    <p:sldId id="271" r:id="rId7"/>
    <p:sldId id="272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EE7F2F-A020-416A-B4C0-E523A36D1DC0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23AE8A-2144-4EC6-A2BF-1BF5A3029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038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916C9-E510-45B9-9884-D652FD0BFFD9}" type="datetime1">
              <a:rPr lang="en-US" smtClean="0"/>
              <a:t>6/30/2020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858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96428-D2C0-4F85-B04A-9501E873C2D9}" type="datetime1">
              <a:rPr lang="en-US" smtClean="0"/>
              <a:t>6/30/2020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376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C4322-2CC7-41CE-A452-0B545F90AB60}" type="datetime1">
              <a:rPr lang="en-US" smtClean="0"/>
              <a:t>6/30/2020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0998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AFEA-8272-4C8C-805C-3FADD20F4CED}" type="datetime1">
              <a:rPr lang="en-US" smtClean="0"/>
              <a:t>6/30/2020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309657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01576-B23C-4F13-9296-0A7DF5C3E0C4}" type="datetime1">
              <a:rPr lang="en-US" smtClean="0"/>
              <a:t>6/30/2020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5905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71526-A129-43BF-8754-ED06EF36696C}" type="datetime1">
              <a:rPr lang="en-US" smtClean="0"/>
              <a:t>6/30/2020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4351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F56E3-155F-4135-8F3A-9BE97824BEA3}" type="datetime1">
              <a:rPr lang="en-US" smtClean="0"/>
              <a:t>6/30/2020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9047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34A10-2B0B-480F-9142-9568E3BCE458}" type="datetime1">
              <a:rPr lang="en-US" smtClean="0"/>
              <a:t>6/30/2020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4219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72DED-BDFF-4D60-A694-3D079FC2EE6D}" type="datetime1">
              <a:rPr lang="en-US" smtClean="0"/>
              <a:t>6/30/2020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512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44BD8-BFCC-444B-9754-FAB9A0F6E310}" type="datetime1">
              <a:rPr lang="en-US" smtClean="0"/>
              <a:t>6/30/2020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188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DAEA8-22AE-4D64-8291-8DD6070E6D09}" type="datetime1">
              <a:rPr lang="en-US" smtClean="0"/>
              <a:t>6/30/2020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564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FBCA8-CA62-4F7D-A25C-E043C997D572}" type="datetime1">
              <a:rPr lang="en-US" smtClean="0"/>
              <a:t>6/30/2020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662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714A4-9191-48B2-B16D-952C80A3AA22}" type="datetime1">
              <a:rPr lang="en-US" smtClean="0"/>
              <a:t>6/30/2020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098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7A671-69F9-4CBB-AC47-8137DEBDFF4D}" type="datetime1">
              <a:rPr lang="en-US" smtClean="0"/>
              <a:t>6/30/2020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672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1CA2B-0079-4C9F-AE80-CB507BBFB2F9}" type="datetime1">
              <a:rPr lang="en-US" smtClean="0"/>
              <a:t>6/30/2020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535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0CF55-DE70-4CF6-8B0F-E691A43BF5D3}" type="datetime1">
              <a:rPr lang="en-US" smtClean="0"/>
              <a:t>6/30/2020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90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984A7-E77D-4310-93A9-D9A6FAB6EAC3}" type="datetime1">
              <a:rPr lang="en-US" smtClean="0"/>
              <a:t>6/30/2020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862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8D2EA11A-DB18-4A71-99E5-09CA1CF391EC}" type="datetime1">
              <a:rPr lang="en-US" smtClean="0"/>
              <a:t>6/30/2020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0834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7" r:id="rId1"/>
    <p:sldLayoutId id="2147483676" r:id="rId2"/>
    <p:sldLayoutId id="2147483675" r:id="rId3"/>
    <p:sldLayoutId id="2147483674" r:id="rId4"/>
    <p:sldLayoutId id="2147483673" r:id="rId5"/>
    <p:sldLayoutId id="2147483672" r:id="rId6"/>
    <p:sldLayoutId id="2147483671" r:id="rId7"/>
    <p:sldLayoutId id="2147483670" r:id="rId8"/>
    <p:sldLayoutId id="2147483669" r:id="rId9"/>
    <p:sldLayoutId id="2147483668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</p:sldLayoutIdLst>
  <p:hf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6982D8B4-F9B2-4058-A9F0-D6BFE6236F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t="12486" b="324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1C4AA12-10F6-4097-B160-B0AC5682CABE}"/>
              </a:ext>
            </a:extLst>
          </p:cNvPr>
          <p:cNvSpPr txBox="1"/>
          <p:nvPr/>
        </p:nvSpPr>
        <p:spPr>
          <a:xfrm>
            <a:off x="1370693" y="1769540"/>
            <a:ext cx="9440034" cy="18288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457200">
              <a:spcBef>
                <a:spcPct val="0"/>
              </a:spcBef>
              <a:spcAft>
                <a:spcPts val="600"/>
              </a:spcAft>
            </a:pPr>
            <a:r>
              <a:rPr lang="en-US" sz="5400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rgbClr val="FF0000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FILMS ON RACISM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2F81203-FBA8-41C9-B829-8FD130BCC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4011" y="6000749"/>
            <a:ext cx="75354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 sz="1000"/>
              <a:pPr>
                <a:spcAft>
                  <a:spcPts val="600"/>
                </a:spcAft>
              </a:pPr>
              <a:t>1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100391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DDF598A-E976-4E0A-A408-4FFA79FD3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BCAD8A-4701-4C96-AB5F-8244C4EC34A0}"/>
              </a:ext>
            </a:extLst>
          </p:cNvPr>
          <p:cNvSpPr txBox="1"/>
          <p:nvPr/>
        </p:nvSpPr>
        <p:spPr>
          <a:xfrm>
            <a:off x="377504" y="492125"/>
            <a:ext cx="11140579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12 Years A Slave </a:t>
            </a:r>
            <a:r>
              <a:rPr lang="en-US" sz="32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(2013) Regency Enterprises. Rated R.</a:t>
            </a:r>
            <a:endParaRPr lang="en-US" sz="3200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3200" dirty="0">
                <a:solidFill>
                  <a:srgbClr val="92D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13th (2017 Netflix) </a:t>
            </a:r>
            <a:r>
              <a:rPr lang="en-US" sz="3200" dirty="0" err="1">
                <a:solidFill>
                  <a:srgbClr val="92D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Kandoo</a:t>
            </a:r>
            <a:r>
              <a:rPr lang="en-US" sz="3200" dirty="0">
                <a:solidFill>
                  <a:srgbClr val="92D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Films by Ava DuVernay. Rated TV-MA.</a:t>
            </a:r>
          </a:p>
          <a:p>
            <a:r>
              <a:rPr lang="en-US" sz="3200" b="1" i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42.</a:t>
            </a:r>
            <a:r>
              <a:rPr lang="en-US" sz="32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(2013) Warner Bros. Rated PG-13.</a:t>
            </a:r>
            <a:endParaRPr lang="en-US" sz="3200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3200" i="1" dirty="0">
                <a:solidFill>
                  <a:srgbClr val="92D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Always in Season.</a:t>
            </a:r>
            <a:r>
              <a:rPr lang="en-US" sz="3200" dirty="0">
                <a:solidFill>
                  <a:srgbClr val="92D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(2019). Multimedia Films. No Rating.</a:t>
            </a:r>
          </a:p>
          <a:p>
            <a:r>
              <a:rPr lang="en-US" sz="3200" b="1" i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American History X (Film about recruitment into white supremacist groups. </a:t>
            </a:r>
            <a:r>
              <a:rPr lang="en-US" sz="32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Caution: graphic violence). New Line Cinema. 1998. Rated R.</a:t>
            </a:r>
            <a:endParaRPr lang="en-US" sz="3200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3200" i="1" dirty="0">
                <a:solidFill>
                  <a:srgbClr val="92D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American Son.</a:t>
            </a:r>
            <a:r>
              <a:rPr lang="en-US" sz="3200" dirty="0">
                <a:solidFill>
                  <a:srgbClr val="92D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(2019) Netflix. Rated TV-MA.</a:t>
            </a:r>
          </a:p>
          <a:p>
            <a:r>
              <a:rPr lang="en-US" sz="3200" b="1" i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Amistad. </a:t>
            </a:r>
            <a:r>
              <a:rPr lang="en-US" sz="32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(1997) DreamWorks. Rated R.</a:t>
            </a:r>
            <a:endParaRPr lang="en-US" sz="3200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3200" i="1" dirty="0">
                <a:solidFill>
                  <a:srgbClr val="92D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Autobiography of Miss Jane Pittman.</a:t>
            </a:r>
            <a:r>
              <a:rPr lang="en-US" sz="3200" dirty="0">
                <a:solidFill>
                  <a:srgbClr val="92D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(1974). Tomorrow Entertainment. Rated TV-PG.</a:t>
            </a:r>
          </a:p>
          <a:p>
            <a:endParaRPr lang="en-US" sz="3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174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4292FF-7022-4C6D-BC63-4925EF113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3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240367-F3EF-4B41-AAAB-95E10198FF5A}"/>
              </a:ext>
            </a:extLst>
          </p:cNvPr>
          <p:cNvSpPr txBox="1"/>
          <p:nvPr/>
        </p:nvSpPr>
        <p:spPr>
          <a:xfrm>
            <a:off x="402672" y="612396"/>
            <a:ext cx="1086488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Bamboozled.</a:t>
            </a:r>
            <a:r>
              <a:rPr lang="en-US" sz="32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(2000) 40 Acres &amp; a Mule. Rated R.</a:t>
            </a:r>
            <a:endParaRPr lang="en-US" sz="3200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3200" i="1" dirty="0">
                <a:solidFill>
                  <a:srgbClr val="92D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Black Panther</a:t>
            </a:r>
            <a:r>
              <a:rPr lang="en-US" sz="3200" dirty="0">
                <a:solidFill>
                  <a:srgbClr val="92D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(2018) Marvel Studios. Walt Disney Pictures. Rated PG-13.</a:t>
            </a:r>
          </a:p>
          <a:p>
            <a:r>
              <a:rPr lang="en-US" sz="3200" b="1" i="1" dirty="0" err="1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BlacKkKlansman</a:t>
            </a:r>
            <a:r>
              <a:rPr lang="en-US" sz="32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(2018) Focus Features. Rated R.</a:t>
            </a:r>
            <a:endParaRPr lang="en-US" sz="3200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3200" i="1" dirty="0" err="1">
                <a:solidFill>
                  <a:srgbClr val="92D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Blindspotting</a:t>
            </a:r>
            <a:r>
              <a:rPr lang="en-US" sz="3200" i="1" dirty="0">
                <a:solidFill>
                  <a:srgbClr val="92D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r>
              <a:rPr lang="en-US" sz="3200" dirty="0">
                <a:solidFill>
                  <a:srgbClr val="92D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(2018) </a:t>
            </a:r>
            <a:r>
              <a:rPr lang="en-US" sz="3200" dirty="0" err="1">
                <a:solidFill>
                  <a:srgbClr val="92D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Liongate</a:t>
            </a:r>
            <a:r>
              <a:rPr lang="en-US" sz="3200" dirty="0">
                <a:solidFill>
                  <a:srgbClr val="92D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Rated R.</a:t>
            </a:r>
          </a:p>
          <a:p>
            <a:r>
              <a:rPr lang="en-US" sz="3200" b="1" i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Bronze Screen: 100 Years of the Latino Image in American Cinema</a:t>
            </a:r>
            <a:r>
              <a:rPr lang="en-US" sz="32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(2002). Questar. No Rating.</a:t>
            </a:r>
            <a:endParaRPr lang="en-US" sz="3200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3200" i="1" dirty="0">
                <a:solidFill>
                  <a:srgbClr val="92D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Bury My Heart at Wounded Knee</a:t>
            </a:r>
            <a:r>
              <a:rPr lang="en-US" sz="3200" dirty="0">
                <a:solidFill>
                  <a:srgbClr val="92D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(2007). HBO Films. Rated TV-14.</a:t>
            </a:r>
          </a:p>
          <a:p>
            <a:r>
              <a:rPr lang="en-US" sz="3200" b="1" i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Clemency</a:t>
            </a:r>
            <a:r>
              <a:rPr lang="en-US" sz="32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(2019). ACE Pictures Entertainment. Rated R. </a:t>
            </a:r>
            <a:endParaRPr lang="en-US" sz="3200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3200" i="1" dirty="0">
                <a:solidFill>
                  <a:srgbClr val="92D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Crash </a:t>
            </a:r>
            <a:r>
              <a:rPr lang="en-US" sz="3200" dirty="0">
                <a:solidFill>
                  <a:srgbClr val="92D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(2004) </a:t>
            </a:r>
            <a:r>
              <a:rPr lang="en-US" sz="3200" dirty="0" err="1">
                <a:solidFill>
                  <a:srgbClr val="92D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Yari</a:t>
            </a:r>
            <a:r>
              <a:rPr lang="en-US" sz="3200" dirty="0">
                <a:solidFill>
                  <a:srgbClr val="92D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Film Group. Rated R.</a:t>
            </a:r>
          </a:p>
        </p:txBody>
      </p:sp>
    </p:spTree>
    <p:extLst>
      <p:ext uri="{BB962C8B-B14F-4D97-AF65-F5344CB8AC3E}">
        <p14:creationId xmlns:p14="http://schemas.microsoft.com/office/powerpoint/2010/main" val="2228807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1DF8C2-3A8E-4BF2-9B0B-3BDA3A7B1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4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E94AFC-F8D6-4838-B0E0-DE1C19C10F9A}"/>
              </a:ext>
            </a:extLst>
          </p:cNvPr>
          <p:cNvSpPr txBox="1"/>
          <p:nvPr/>
        </p:nvSpPr>
        <p:spPr>
          <a:xfrm>
            <a:off x="411061" y="587228"/>
            <a:ext cx="1108185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Crime + Punishment.</a:t>
            </a:r>
            <a:r>
              <a:rPr lang="en-US" sz="32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(2018) Hulu. No Rating.</a:t>
            </a:r>
            <a:endParaRPr lang="en-US" sz="3200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3200" i="1" dirty="0">
                <a:solidFill>
                  <a:srgbClr val="92D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Cry Freedom.</a:t>
            </a:r>
            <a:r>
              <a:rPr lang="en-US" sz="3200" dirty="0">
                <a:solidFill>
                  <a:srgbClr val="92D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(1987) Universal Pictures. Rated PG.</a:t>
            </a:r>
          </a:p>
          <a:p>
            <a:r>
              <a:rPr lang="en-US" sz="3200" b="1" i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Cry, The Beloved Country</a:t>
            </a:r>
            <a:r>
              <a:rPr lang="en-US" sz="32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(1951) London Film Productions. No Rating.</a:t>
            </a:r>
            <a:endParaRPr lang="en-US" sz="3200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3200" i="1" dirty="0">
                <a:solidFill>
                  <a:srgbClr val="92D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 Day Without a Mexican. </a:t>
            </a:r>
            <a:r>
              <a:rPr lang="en-US" sz="3200" dirty="0">
                <a:solidFill>
                  <a:srgbClr val="92D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(2004) by Sergio Arau. Rated R.</a:t>
            </a:r>
          </a:p>
          <a:p>
            <a:r>
              <a:rPr lang="en-US" sz="3200" b="1" i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Detroit</a:t>
            </a:r>
            <a:r>
              <a:rPr lang="en-US" sz="32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(2017). First Light Production. Rated R.</a:t>
            </a:r>
            <a:endParaRPr lang="en-US" sz="3200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3200" i="1" dirty="0">
                <a:solidFill>
                  <a:srgbClr val="92D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Do The Right Thing.</a:t>
            </a:r>
            <a:r>
              <a:rPr lang="en-US" sz="3200" dirty="0">
                <a:solidFill>
                  <a:srgbClr val="92D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 (1989) 40 Acres and A Mule Filmworks. Rated R.</a:t>
            </a:r>
          </a:p>
          <a:p>
            <a:r>
              <a:rPr lang="en-US" sz="3200" b="1" i="1" dirty="0" err="1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DreamKeeper</a:t>
            </a:r>
            <a:r>
              <a:rPr lang="en-US" sz="32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(2003) Hallmark Entertainment. No Rating.</a:t>
            </a:r>
            <a:endParaRPr lang="en-US" sz="3200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3200" i="1" dirty="0">
                <a:solidFill>
                  <a:srgbClr val="92D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Fences.</a:t>
            </a:r>
            <a:r>
              <a:rPr lang="en-US" sz="3200" dirty="0">
                <a:solidFill>
                  <a:srgbClr val="92D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(2016) BRON Studios. Rated PG-13.</a:t>
            </a:r>
          </a:p>
        </p:txBody>
      </p:sp>
    </p:spTree>
    <p:extLst>
      <p:ext uri="{BB962C8B-B14F-4D97-AF65-F5344CB8AC3E}">
        <p14:creationId xmlns:p14="http://schemas.microsoft.com/office/powerpoint/2010/main" val="2895691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D8B4A4-F335-4328-AB32-633BD9213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5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A9DB0F-12B1-4FFC-A236-7BA2D7508674}"/>
              </a:ext>
            </a:extLst>
          </p:cNvPr>
          <p:cNvSpPr txBox="1"/>
          <p:nvPr/>
        </p:nvSpPr>
        <p:spPr>
          <a:xfrm>
            <a:off x="377505" y="562061"/>
            <a:ext cx="10746297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Free State of Jones.</a:t>
            </a:r>
            <a:r>
              <a:rPr lang="en-US" sz="32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(2016). Route One Entertainment. Rated R.</a:t>
            </a:r>
            <a:endParaRPr lang="en-US" sz="3200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3200" i="1" dirty="0">
                <a:solidFill>
                  <a:srgbClr val="92D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Fruitvale Station </a:t>
            </a:r>
            <a:r>
              <a:rPr lang="en-US" sz="3200" dirty="0">
                <a:solidFill>
                  <a:srgbClr val="92D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(2013) by Significant Productions OG Project. Rated R</a:t>
            </a:r>
          </a:p>
          <a:p>
            <a:r>
              <a:rPr lang="en-US" sz="3200" b="1" i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Get On The Bus </a:t>
            </a:r>
            <a:r>
              <a:rPr lang="en-US" sz="32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(1996) 40 Acres and a Mule. Rated R.</a:t>
            </a:r>
            <a:endParaRPr lang="en-US" sz="3200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3200" i="1" dirty="0">
                <a:solidFill>
                  <a:srgbClr val="92D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Ghosts of Mississippi</a:t>
            </a:r>
            <a:r>
              <a:rPr lang="en-US" sz="3200" dirty="0">
                <a:solidFill>
                  <a:srgbClr val="92D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(1996) Castle Rock Entertainment. Rated PG-13</a:t>
            </a:r>
          </a:p>
          <a:p>
            <a:r>
              <a:rPr lang="en-US" sz="3200" b="1" i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Glory</a:t>
            </a:r>
            <a:r>
              <a:rPr lang="en-US" sz="32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(1989). TriStar Pictures. Rated R.</a:t>
            </a:r>
            <a:endParaRPr lang="en-US" sz="3200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3200" i="1" dirty="0">
                <a:solidFill>
                  <a:srgbClr val="92D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Guess Who's Coming To Dinner.</a:t>
            </a:r>
            <a:r>
              <a:rPr lang="en-US" sz="3200" dirty="0">
                <a:solidFill>
                  <a:srgbClr val="92D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(1967). Columbia Pictures. Not Rated. </a:t>
            </a:r>
          </a:p>
          <a:p>
            <a:r>
              <a:rPr lang="en-US" sz="3200" b="1" i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Harriet</a:t>
            </a:r>
            <a:r>
              <a:rPr lang="en-US" sz="32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(2019). Martin Chase Productions; New Balloon; Perfect World Pictures; Stay Gold Features. Rated PG-13.</a:t>
            </a:r>
            <a:endParaRPr lang="en-US" sz="3200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645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429336B-2C97-482F-B23B-CC5CE7D8B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6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3E810D-F0F2-4CFA-829B-A5193F7FC379}"/>
              </a:ext>
            </a:extLst>
          </p:cNvPr>
          <p:cNvSpPr txBox="1"/>
          <p:nvPr/>
        </p:nvSpPr>
        <p:spPr>
          <a:xfrm>
            <a:off x="444617" y="696286"/>
            <a:ext cx="109728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92D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Hate U Give.</a:t>
            </a:r>
            <a:r>
              <a:rPr lang="en-US" sz="3200" dirty="0">
                <a:solidFill>
                  <a:srgbClr val="92D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(2018). Fox 2000 Pictures. Rated PG-13.</a:t>
            </a:r>
          </a:p>
          <a:p>
            <a:r>
              <a:rPr lang="en-US" sz="3200" b="1" i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Hidden Figures</a:t>
            </a:r>
            <a:r>
              <a:rPr lang="en-US" sz="32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(2016). Fox 2000 Pictures. Rated PG.</a:t>
            </a:r>
            <a:endParaRPr lang="en-US" sz="3200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3200" i="1" dirty="0">
                <a:solidFill>
                  <a:srgbClr val="92D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 Am Not Your Negro (2017) by Raoul Peck. </a:t>
            </a:r>
            <a:r>
              <a:rPr lang="en-US" sz="3200" dirty="0">
                <a:solidFill>
                  <a:srgbClr val="92D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Rated PG-13.</a:t>
            </a:r>
          </a:p>
          <a:p>
            <a:r>
              <a:rPr lang="en-US" sz="3200" b="1" i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If Beale Street Could Talk (2018)</a:t>
            </a:r>
            <a:r>
              <a:rPr lang="en-US" sz="32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Annapurna Pictures. Rated R.</a:t>
            </a:r>
            <a:endParaRPr lang="en-US" sz="3200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3200" i="1" dirty="0">
                <a:solidFill>
                  <a:srgbClr val="92D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Imitation of Life.</a:t>
            </a:r>
            <a:r>
              <a:rPr lang="en-US" sz="3200" dirty="0">
                <a:solidFill>
                  <a:srgbClr val="92D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(1934). Universal Pictures. Not Rated.</a:t>
            </a:r>
          </a:p>
          <a:p>
            <a:r>
              <a:rPr lang="en-US" sz="3200" b="1" i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Imitation of Life.</a:t>
            </a:r>
            <a:r>
              <a:rPr lang="en-US" sz="32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(1959). Universal International Pictures. Not Rated.</a:t>
            </a:r>
            <a:endParaRPr lang="en-US" sz="3200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3200" i="1" dirty="0">
                <a:solidFill>
                  <a:srgbClr val="92D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Just Mercy</a:t>
            </a:r>
            <a:r>
              <a:rPr lang="en-US" sz="3200" dirty="0">
                <a:solidFill>
                  <a:srgbClr val="92D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(2019). Warner Brothers. Rated PG-13.</a:t>
            </a:r>
          </a:p>
          <a:p>
            <a:r>
              <a:rPr lang="en-US" sz="3200" b="1" i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Let the Fire Burn. </a:t>
            </a:r>
            <a:r>
              <a:rPr lang="en-US" sz="32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(2013) Amigo Media. No Rating.</a:t>
            </a:r>
            <a:endParaRPr lang="en-US" sz="3200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3200" i="1" dirty="0">
                <a:solidFill>
                  <a:srgbClr val="92D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Loving</a:t>
            </a:r>
            <a:r>
              <a:rPr lang="en-US" sz="3200" dirty="0">
                <a:solidFill>
                  <a:srgbClr val="92D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(2016) </a:t>
            </a:r>
            <a:r>
              <a:rPr lang="en-US" sz="3200" dirty="0" err="1">
                <a:solidFill>
                  <a:srgbClr val="92D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Raindog</a:t>
            </a:r>
            <a:r>
              <a:rPr lang="en-US" sz="3200" dirty="0">
                <a:solidFill>
                  <a:srgbClr val="92D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Films. Rated PG-13.</a:t>
            </a:r>
          </a:p>
          <a:p>
            <a:r>
              <a:rPr lang="en-US" sz="3200" b="1" i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Mississippi Burning.</a:t>
            </a:r>
            <a:r>
              <a:rPr lang="en-US" sz="32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(1988) Orion Pictures. Rated R.</a:t>
            </a:r>
            <a:endParaRPr lang="en-US" sz="3200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3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997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289107-2B80-46EC-8826-5DFC8FAB8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7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B3E991-CC2F-4C70-9AC2-E3611AFB4DC9}"/>
              </a:ext>
            </a:extLst>
          </p:cNvPr>
          <p:cNvSpPr txBox="1"/>
          <p:nvPr/>
        </p:nvSpPr>
        <p:spPr>
          <a:xfrm>
            <a:off x="486561" y="578839"/>
            <a:ext cx="11048301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err="1">
                <a:solidFill>
                  <a:srgbClr val="92D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Mudbound</a:t>
            </a:r>
            <a:r>
              <a:rPr lang="en-US" sz="3200" i="1" dirty="0">
                <a:solidFill>
                  <a:srgbClr val="92D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n-US" sz="3200" dirty="0">
                <a:solidFill>
                  <a:srgbClr val="92D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(2017). Armory Films. Rated R.</a:t>
            </a:r>
          </a:p>
          <a:p>
            <a:r>
              <a:rPr lang="en-US" sz="3200" b="1" i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My Family.</a:t>
            </a:r>
            <a:r>
              <a:rPr lang="en-US" sz="32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(1995) American Playhouse. Rated R.</a:t>
            </a:r>
            <a:endParaRPr lang="en-US" sz="3200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3200" i="1" dirty="0">
                <a:solidFill>
                  <a:srgbClr val="92D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Queen &amp; Slim.</a:t>
            </a:r>
            <a:r>
              <a:rPr lang="en-US" sz="3200" dirty="0">
                <a:solidFill>
                  <a:srgbClr val="92D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(2019). BRON Studios. Rated R.</a:t>
            </a:r>
          </a:p>
          <a:p>
            <a:r>
              <a:rPr lang="en-US" sz="3200" b="1" i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Rabbit-Proof Fence</a:t>
            </a:r>
            <a:r>
              <a:rPr lang="en-US" sz="32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(2002) </a:t>
            </a:r>
            <a:r>
              <a:rPr lang="en-US" sz="3200" b="1" dirty="0" err="1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Rumbalara</a:t>
            </a:r>
            <a:r>
              <a:rPr lang="en-US" sz="32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Films. Rated PG.</a:t>
            </a:r>
            <a:endParaRPr lang="en-US" sz="3200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3200" i="1" dirty="0">
                <a:solidFill>
                  <a:srgbClr val="92D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 Raisin in the Sun</a:t>
            </a:r>
            <a:r>
              <a:rPr lang="en-US" sz="3200" dirty="0">
                <a:solidFill>
                  <a:srgbClr val="92D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(1961). Columbia Pictures.</a:t>
            </a:r>
          </a:p>
          <a:p>
            <a:r>
              <a:rPr lang="en-US" sz="3200" b="1" i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Roots.</a:t>
            </a:r>
            <a:r>
              <a:rPr lang="en-US" sz="32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(1977). David L. </a:t>
            </a:r>
            <a:r>
              <a:rPr lang="en-US" sz="3200" b="1" dirty="0" err="1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Wolper</a:t>
            </a:r>
            <a:r>
              <a:rPr lang="en-US" sz="32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Productions. Rated TV-14.</a:t>
            </a:r>
            <a:endParaRPr lang="en-US" sz="3200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3200" i="1" dirty="0">
                <a:solidFill>
                  <a:srgbClr val="92D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Selma </a:t>
            </a:r>
            <a:r>
              <a:rPr lang="en-US" sz="3200" dirty="0">
                <a:solidFill>
                  <a:srgbClr val="92D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(2014) by Ava DuVernay. Plan B Entertainment. Rated PG-13.</a:t>
            </a:r>
          </a:p>
          <a:p>
            <a:r>
              <a:rPr lang="en-US" sz="3200" b="1" i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Seven Seconds.</a:t>
            </a:r>
            <a:r>
              <a:rPr lang="en-US" sz="32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(2019). Netflix. Rated TV-MA.</a:t>
            </a:r>
            <a:endParaRPr lang="en-US" sz="3200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3200" i="1" dirty="0">
                <a:solidFill>
                  <a:srgbClr val="92D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Skins.</a:t>
            </a:r>
            <a:r>
              <a:rPr lang="en-US" sz="3200" dirty="0">
                <a:solidFill>
                  <a:srgbClr val="92D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(2003). First Look International. Rated R.</a:t>
            </a:r>
          </a:p>
          <a:p>
            <a:endParaRPr lang="en-US" sz="3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26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7B4B54-20A8-4E44-B9CB-16FF5F5DB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8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96ECCA-8FD1-4C39-BF91-B1DF6AB81FFC}"/>
              </a:ext>
            </a:extLst>
          </p:cNvPr>
          <p:cNvSpPr txBox="1"/>
          <p:nvPr/>
        </p:nvSpPr>
        <p:spPr>
          <a:xfrm>
            <a:off x="352337" y="780176"/>
            <a:ext cx="1112380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Smoke Signals.</a:t>
            </a:r>
            <a:r>
              <a:rPr lang="en-US" sz="32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(1998) </a:t>
            </a:r>
            <a:r>
              <a:rPr lang="en-US" sz="3200" b="1" dirty="0" err="1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ShadowCatcher</a:t>
            </a:r>
            <a:r>
              <a:rPr lang="en-US" sz="32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Entertainment. Rated PG-13.</a:t>
            </a:r>
            <a:endParaRPr lang="en-US" sz="3200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3200" i="1" dirty="0">
                <a:solidFill>
                  <a:srgbClr val="92D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Snow Falling on Cedars </a:t>
            </a:r>
            <a:r>
              <a:rPr lang="en-US" sz="3200" dirty="0">
                <a:solidFill>
                  <a:srgbClr val="92D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(1999) Kennedy/Marshall. Rated PG-13.</a:t>
            </a:r>
          </a:p>
          <a:p>
            <a:r>
              <a:rPr lang="en-US" sz="3200" b="1" i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Sorry to Bother You</a:t>
            </a:r>
            <a:r>
              <a:rPr lang="en-US" sz="32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(2018). </a:t>
            </a:r>
            <a:r>
              <a:rPr lang="en-US" sz="3200" b="1" dirty="0" err="1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Cinereach</a:t>
            </a:r>
            <a:r>
              <a:rPr lang="en-US" sz="32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Rated R.</a:t>
            </a:r>
            <a:endParaRPr lang="en-US" sz="3200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3200" i="1" dirty="0">
                <a:solidFill>
                  <a:srgbClr val="92D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This May Be The Last Time.</a:t>
            </a:r>
            <a:r>
              <a:rPr lang="en-US" sz="3200" dirty="0">
                <a:solidFill>
                  <a:srgbClr val="92D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(2014). This Land Films. No Rating.</a:t>
            </a:r>
          </a:p>
          <a:p>
            <a:r>
              <a:rPr lang="en-US" sz="3200" b="1" i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 Kill A Mockingbird </a:t>
            </a:r>
            <a:r>
              <a:rPr lang="en-US" sz="32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(1962) Brentwood Productions.</a:t>
            </a:r>
            <a:endParaRPr lang="en-US" sz="3200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3200" i="1" dirty="0">
                <a:solidFill>
                  <a:srgbClr val="92D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 United Kingdom</a:t>
            </a:r>
            <a:r>
              <a:rPr lang="en-US" sz="3200" dirty="0">
                <a:solidFill>
                  <a:srgbClr val="92D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(2016) Fox Searchlight Pictures. Rated PG-13.</a:t>
            </a:r>
          </a:p>
          <a:p>
            <a:r>
              <a:rPr lang="en-US" sz="3200" b="1" i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When They See Us</a:t>
            </a:r>
            <a:r>
              <a:rPr lang="en-US" sz="32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By Ava DuVernay. (2019) Netflix. Rated TV-MA.</a:t>
            </a:r>
            <a:endParaRPr lang="en-US" sz="3200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3200" i="1" dirty="0">
                <a:solidFill>
                  <a:srgbClr val="92D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Whose Streets? </a:t>
            </a:r>
            <a:r>
              <a:rPr lang="en-US" sz="3200" dirty="0">
                <a:solidFill>
                  <a:srgbClr val="92D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(2017). Magnolia Pictures. Rated R.</a:t>
            </a:r>
          </a:p>
          <a:p>
            <a:endParaRPr lang="en-US" sz="3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9635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AnalogousFromDarkSeedLeftStep">
      <a:dk1>
        <a:srgbClr val="000000"/>
      </a:dk1>
      <a:lt1>
        <a:srgbClr val="FFFFFF"/>
      </a:lt1>
      <a:dk2>
        <a:srgbClr val="412434"/>
      </a:dk2>
      <a:lt2>
        <a:srgbClr val="E2E8E6"/>
      </a:lt2>
      <a:accent1>
        <a:srgbClr val="E72961"/>
      </a:accent1>
      <a:accent2>
        <a:srgbClr val="D5179F"/>
      </a:accent2>
      <a:accent3>
        <a:srgbClr val="CE29E7"/>
      </a:accent3>
      <a:accent4>
        <a:srgbClr val="7929D8"/>
      </a:accent4>
      <a:accent5>
        <a:srgbClr val="453EE9"/>
      </a:accent5>
      <a:accent6>
        <a:srgbClr val="175FD5"/>
      </a:accent6>
      <a:hlink>
        <a:srgbClr val="7B67CC"/>
      </a:hlink>
      <a:folHlink>
        <a:srgbClr val="7F7F7F"/>
      </a:folHlink>
    </a:clrScheme>
    <a:fontScheme name="Slate">
      <a:majorFont>
        <a:latin typeface="Bodoni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oudy Old Style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804</Words>
  <Application>Microsoft Office PowerPoint</Application>
  <PresentationFormat>Widescreen</PresentationFormat>
  <Paragraphs>67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Bodoni MT</vt:lpstr>
      <vt:lpstr>Calibri</vt:lpstr>
      <vt:lpstr>Calibri Light</vt:lpstr>
      <vt:lpstr>Goudy Old Style</vt:lpstr>
      <vt:lpstr>Wingdings 2</vt:lpstr>
      <vt:lpstr>SlateVTI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Kimberly Vaughn</dc:creator>
  <cp:lastModifiedBy>Kimberly Vaughn</cp:lastModifiedBy>
  <cp:revision>7</cp:revision>
  <dcterms:created xsi:type="dcterms:W3CDTF">2020-06-25T21:47:28Z</dcterms:created>
  <dcterms:modified xsi:type="dcterms:W3CDTF">2020-06-30T22:40:41Z</dcterms:modified>
</cp:coreProperties>
</file>