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9.xml" ContentType="application/vnd.openxmlformats-officedocument.presentationml.notesSl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charts/chart5.xml" ContentType="application/vnd.openxmlformats-officedocument.drawingml.chart+xml"/>
  <Override PartName="/ppt/notesSlides/notesSlide13.xml" ContentType="application/vnd.openxmlformats-officedocument.presentationml.notesSlide+xml"/>
  <Override PartName="/ppt/charts/chart6.xml" ContentType="application/vnd.openxmlformats-officedocument.drawingml.chart+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64" r:id="rId2"/>
    <p:sldId id="259" r:id="rId3"/>
    <p:sldId id="273" r:id="rId4"/>
    <p:sldId id="281" r:id="rId5"/>
    <p:sldId id="275" r:id="rId6"/>
    <p:sldId id="290" r:id="rId7"/>
    <p:sldId id="279" r:id="rId8"/>
    <p:sldId id="280" r:id="rId9"/>
    <p:sldId id="277" r:id="rId10"/>
    <p:sldId id="286" r:id="rId11"/>
    <p:sldId id="287" r:id="rId12"/>
    <p:sldId id="288" r:id="rId13"/>
    <p:sldId id="289" r:id="rId14"/>
    <p:sldId id="272"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8964B"/>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34458" autoAdjust="0"/>
  </p:normalViewPr>
  <p:slideViewPr>
    <p:cSldViewPr>
      <p:cViewPr>
        <p:scale>
          <a:sx n="66" d="100"/>
          <a:sy n="66" d="100"/>
        </p:scale>
        <p:origin x="-1506" y="174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0"/>
      <c:rAngAx val="0"/>
      <c:perspective val="20"/>
    </c:view3D>
    <c:floor>
      <c:thickness val="0"/>
    </c:floor>
    <c:sideWall>
      <c:thickness val="0"/>
    </c:sideWall>
    <c:backWall>
      <c:thickness val="0"/>
    </c:backWall>
    <c:plotArea>
      <c:layout>
        <c:manualLayout>
          <c:layoutTarget val="inner"/>
          <c:xMode val="edge"/>
          <c:yMode val="edge"/>
          <c:x val="8.9108910891089105E-2"/>
          <c:y val="0.11372349289672125"/>
          <c:w val="0.87878264598113354"/>
          <c:h val="0.85982148064825226"/>
        </c:manualLayout>
      </c:layout>
      <c:pie3DChart>
        <c:varyColors val="1"/>
        <c:ser>
          <c:idx val="0"/>
          <c:order val="0"/>
          <c:tx>
            <c:strRef>
              <c:f>Sheet1!$B$1</c:f>
              <c:strCache>
                <c:ptCount val="1"/>
                <c:pt idx="0">
                  <c:v>Column2</c:v>
                </c:pt>
              </c:strCache>
            </c:strRef>
          </c:tx>
          <c:spPr>
            <a:solidFill>
              <a:srgbClr val="0070C0"/>
            </a:solidFill>
          </c:spPr>
          <c:dPt>
            <c:idx val="1"/>
            <c:bubble3D val="0"/>
            <c:spPr>
              <a:solidFill>
                <a:srgbClr val="C00000"/>
              </a:solidFill>
            </c:spPr>
          </c:dPt>
          <c:dPt>
            <c:idx val="2"/>
            <c:bubble3D val="0"/>
            <c:spPr>
              <a:solidFill>
                <a:srgbClr val="00B050"/>
              </a:solidFill>
            </c:spPr>
          </c:dPt>
          <c:dPt>
            <c:idx val="3"/>
            <c:bubble3D val="0"/>
            <c:spPr>
              <a:solidFill>
                <a:srgbClr val="7030A0"/>
              </a:solidFill>
            </c:spPr>
          </c:dPt>
          <c:dPt>
            <c:idx val="4"/>
            <c:bubble3D val="0"/>
            <c:spPr>
              <a:solidFill>
                <a:srgbClr val="4BACC6"/>
              </a:solidFill>
            </c:spPr>
          </c:dPt>
          <c:dPt>
            <c:idx val="5"/>
            <c:bubble3D val="0"/>
            <c:spPr>
              <a:solidFill>
                <a:srgbClr val="F8964B"/>
              </a:solidFill>
            </c:spPr>
          </c:dPt>
          <c:cat>
            <c:strRef>
              <c:f>Sheet1!$A$2:$A$6</c:f>
              <c:strCache>
                <c:ptCount val="5"/>
                <c:pt idx="0">
                  <c:v>ELCA Churchwide and Ministry Partners</c:v>
                </c:pt>
                <c:pt idx="1">
                  <c:v>Strengthening Congregations</c:v>
                </c:pt>
                <c:pt idx="2">
                  <c:v>Outreach Supporting Congregations</c:v>
                </c:pt>
                <c:pt idx="3">
                  <c:v>Office of the Bishop Supporting Mission and Ministry</c:v>
                </c:pt>
                <c:pt idx="4">
                  <c:v>Oversight and Planning for the Sake of Mission</c:v>
                </c:pt>
              </c:strCache>
            </c:strRef>
          </c:cat>
          <c:val>
            <c:numRef>
              <c:f>Sheet1!$B$2:$B$6</c:f>
              <c:numCache>
                <c:formatCode>"$"#,##0</c:formatCode>
                <c:ptCount val="5"/>
                <c:pt idx="0">
                  <c:v>1193000</c:v>
                </c:pt>
                <c:pt idx="1">
                  <c:v>431000</c:v>
                </c:pt>
                <c:pt idx="2">
                  <c:v>155000</c:v>
                </c:pt>
                <c:pt idx="3">
                  <c:v>291782</c:v>
                </c:pt>
                <c:pt idx="4">
                  <c:v>316218</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0"/>
      <c:rAngAx val="0"/>
      <c:perspective val="20"/>
    </c:view3D>
    <c:floor>
      <c:thickness val="0"/>
    </c:floor>
    <c:sideWall>
      <c:thickness val="0"/>
    </c:sideWall>
    <c:backWall>
      <c:thickness val="0"/>
    </c:backWall>
    <c:plotArea>
      <c:layout>
        <c:manualLayout>
          <c:layoutTarget val="inner"/>
          <c:xMode val="edge"/>
          <c:yMode val="edge"/>
          <c:x val="5.5555555555555552E-2"/>
          <c:y val="4.3548142008564723E-2"/>
          <c:w val="0.87878264598113354"/>
          <c:h val="0.85982148064825226"/>
        </c:manualLayout>
      </c:layout>
      <c:pie3DChart>
        <c:varyColors val="1"/>
        <c:ser>
          <c:idx val="0"/>
          <c:order val="0"/>
          <c:tx>
            <c:strRef>
              <c:f>Sheet1!$B$1</c:f>
              <c:strCache>
                <c:ptCount val="1"/>
                <c:pt idx="0">
                  <c:v>Column2</c:v>
                </c:pt>
              </c:strCache>
            </c:strRef>
          </c:tx>
          <c:spPr>
            <a:solidFill>
              <a:srgbClr val="0070C0"/>
            </a:solidFill>
          </c:spPr>
          <c:dPt>
            <c:idx val="0"/>
            <c:bubble3D val="0"/>
            <c:explosion val="20"/>
          </c:dPt>
          <c:dPt>
            <c:idx val="1"/>
            <c:bubble3D val="0"/>
            <c:spPr>
              <a:solidFill>
                <a:srgbClr val="C00000"/>
              </a:solidFill>
            </c:spPr>
          </c:dPt>
          <c:dPt>
            <c:idx val="2"/>
            <c:bubble3D val="0"/>
            <c:spPr>
              <a:solidFill>
                <a:srgbClr val="00B050"/>
              </a:solidFill>
            </c:spPr>
          </c:dPt>
          <c:dPt>
            <c:idx val="3"/>
            <c:bubble3D val="0"/>
            <c:spPr>
              <a:solidFill>
                <a:srgbClr val="7030A0"/>
              </a:solidFill>
            </c:spPr>
          </c:dPt>
          <c:dPt>
            <c:idx val="4"/>
            <c:bubble3D val="0"/>
            <c:spPr>
              <a:solidFill>
                <a:srgbClr val="4BACC6"/>
              </a:solidFill>
            </c:spPr>
          </c:dPt>
          <c:dPt>
            <c:idx val="5"/>
            <c:bubble3D val="0"/>
            <c:spPr>
              <a:solidFill>
                <a:srgbClr val="F8964B"/>
              </a:solidFill>
            </c:spPr>
          </c:dPt>
          <c:cat>
            <c:strRef>
              <c:f>Sheet1!$A$2:$A$6</c:f>
              <c:strCache>
                <c:ptCount val="5"/>
                <c:pt idx="0">
                  <c:v>ELCA Churchwide and Ministry Partners</c:v>
                </c:pt>
                <c:pt idx="1">
                  <c:v>Strengthening Congregations</c:v>
                </c:pt>
                <c:pt idx="2">
                  <c:v>Outreach Supporting Congregations</c:v>
                </c:pt>
                <c:pt idx="3">
                  <c:v>Office of the Bishop Supporting Mission and Ministry</c:v>
                </c:pt>
                <c:pt idx="4">
                  <c:v>Oversight and Planning for the Sake of Mission</c:v>
                </c:pt>
              </c:strCache>
            </c:strRef>
          </c:cat>
          <c:val>
            <c:numRef>
              <c:f>Sheet1!$B$2:$B$6</c:f>
              <c:numCache>
                <c:formatCode>"$"#,##0</c:formatCode>
                <c:ptCount val="5"/>
                <c:pt idx="0">
                  <c:v>1193000</c:v>
                </c:pt>
                <c:pt idx="1">
                  <c:v>431000</c:v>
                </c:pt>
                <c:pt idx="2">
                  <c:v>155000</c:v>
                </c:pt>
                <c:pt idx="3">
                  <c:v>291782</c:v>
                </c:pt>
                <c:pt idx="4">
                  <c:v>316218</c:v>
                </c:pt>
              </c:numCache>
            </c:numRef>
          </c:val>
        </c:ser>
        <c:dLbls>
          <c:showLegendKey val="0"/>
          <c:showVal val="0"/>
          <c:showCatName val="0"/>
          <c:showSerName val="0"/>
          <c:showPercent val="0"/>
          <c:showBubbleSize val="0"/>
          <c:showLeaderLines val="1"/>
        </c:dLbls>
      </c:pie3DChart>
      <c:spPr>
        <a:noFill/>
      </c:spPr>
    </c:plotArea>
    <c:plotVisOnly val="1"/>
    <c:dispBlanksAs val="gap"/>
    <c:showDLblsOverMax val="0"/>
  </c:chart>
  <c:spPr>
    <a:solidFill>
      <a:schemeClr val="bg1"/>
    </a:solidFill>
  </c:spPr>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0"/>
      <c:rAngAx val="0"/>
      <c:perspective val="20"/>
    </c:view3D>
    <c:floor>
      <c:thickness val="0"/>
    </c:floor>
    <c:sideWall>
      <c:thickness val="0"/>
    </c:sideWall>
    <c:backWall>
      <c:thickness val="0"/>
    </c:backWall>
    <c:plotArea>
      <c:layout>
        <c:manualLayout>
          <c:layoutTarget val="inner"/>
          <c:xMode val="edge"/>
          <c:yMode val="edge"/>
          <c:x val="5.5555555555555552E-2"/>
          <c:y val="4.3548142008564723E-2"/>
          <c:w val="0.87878264598113354"/>
          <c:h val="0.85982148064825226"/>
        </c:manualLayout>
      </c:layout>
      <c:pie3DChart>
        <c:varyColors val="1"/>
        <c:ser>
          <c:idx val="0"/>
          <c:order val="0"/>
          <c:tx>
            <c:strRef>
              <c:f>Sheet1!$B$1</c:f>
              <c:strCache>
                <c:ptCount val="1"/>
                <c:pt idx="0">
                  <c:v>Column2</c:v>
                </c:pt>
              </c:strCache>
            </c:strRef>
          </c:tx>
          <c:spPr>
            <a:solidFill>
              <a:srgbClr val="0070C0"/>
            </a:solidFill>
          </c:spPr>
          <c:dPt>
            <c:idx val="0"/>
            <c:bubble3D val="0"/>
          </c:dPt>
          <c:dPt>
            <c:idx val="1"/>
            <c:bubble3D val="0"/>
            <c:explosion val="29"/>
            <c:spPr>
              <a:solidFill>
                <a:srgbClr val="C00000"/>
              </a:solidFill>
            </c:spPr>
          </c:dPt>
          <c:dPt>
            <c:idx val="2"/>
            <c:bubble3D val="0"/>
            <c:spPr>
              <a:solidFill>
                <a:srgbClr val="00B050"/>
              </a:solidFill>
            </c:spPr>
          </c:dPt>
          <c:dPt>
            <c:idx val="3"/>
            <c:bubble3D val="0"/>
            <c:spPr>
              <a:solidFill>
                <a:srgbClr val="7030A0"/>
              </a:solidFill>
            </c:spPr>
          </c:dPt>
          <c:dPt>
            <c:idx val="4"/>
            <c:bubble3D val="0"/>
            <c:spPr>
              <a:solidFill>
                <a:srgbClr val="4BACC6"/>
              </a:solidFill>
            </c:spPr>
          </c:dPt>
          <c:dPt>
            <c:idx val="5"/>
            <c:bubble3D val="0"/>
            <c:spPr>
              <a:solidFill>
                <a:srgbClr val="F8964B"/>
              </a:solidFill>
            </c:spPr>
          </c:dPt>
          <c:cat>
            <c:strRef>
              <c:f>Sheet1!$A$2:$A$6</c:f>
              <c:strCache>
                <c:ptCount val="5"/>
                <c:pt idx="0">
                  <c:v>ELCA Churchwide and Ministry Partners</c:v>
                </c:pt>
                <c:pt idx="1">
                  <c:v>Strengthening Congregations</c:v>
                </c:pt>
                <c:pt idx="2">
                  <c:v>Outreach Supporting Congregations</c:v>
                </c:pt>
                <c:pt idx="3">
                  <c:v>Office of the Bishop Supporting Mission and Ministry</c:v>
                </c:pt>
                <c:pt idx="4">
                  <c:v>Oversight and Planning for the Sake of Mission</c:v>
                </c:pt>
              </c:strCache>
            </c:strRef>
          </c:cat>
          <c:val>
            <c:numRef>
              <c:f>Sheet1!$B$2:$B$6</c:f>
              <c:numCache>
                <c:formatCode>"$"#,##0</c:formatCode>
                <c:ptCount val="5"/>
                <c:pt idx="0">
                  <c:v>1193000</c:v>
                </c:pt>
                <c:pt idx="1">
                  <c:v>431000</c:v>
                </c:pt>
                <c:pt idx="2">
                  <c:v>155000</c:v>
                </c:pt>
                <c:pt idx="3">
                  <c:v>291782</c:v>
                </c:pt>
                <c:pt idx="4">
                  <c:v>316218</c:v>
                </c:pt>
              </c:numCache>
            </c:numRef>
          </c:val>
        </c:ser>
        <c:dLbls>
          <c:showLegendKey val="0"/>
          <c:showVal val="0"/>
          <c:showCatName val="0"/>
          <c:showSerName val="0"/>
          <c:showPercent val="0"/>
          <c:showBubbleSize val="0"/>
          <c:showLeaderLines val="1"/>
        </c:dLbls>
      </c:pie3DChart>
      <c:spPr>
        <a:noFill/>
      </c:spPr>
    </c:plotArea>
    <c:plotVisOnly val="1"/>
    <c:dispBlanksAs val="gap"/>
    <c:showDLblsOverMax val="0"/>
  </c:chart>
  <c:spPr>
    <a:solidFill>
      <a:schemeClr val="bg1"/>
    </a:solidFill>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0"/>
      <c:rAngAx val="0"/>
      <c:perspective val="20"/>
    </c:view3D>
    <c:floor>
      <c:thickness val="0"/>
    </c:floor>
    <c:sideWall>
      <c:thickness val="0"/>
    </c:sideWall>
    <c:backWall>
      <c:thickness val="0"/>
    </c:backWall>
    <c:plotArea>
      <c:layout>
        <c:manualLayout>
          <c:layoutTarget val="inner"/>
          <c:xMode val="edge"/>
          <c:yMode val="edge"/>
          <c:x val="5.5555555555555552E-2"/>
          <c:y val="4.3548142008564723E-2"/>
          <c:w val="0.87878264598113354"/>
          <c:h val="0.85982148064825226"/>
        </c:manualLayout>
      </c:layout>
      <c:pie3DChart>
        <c:varyColors val="1"/>
        <c:ser>
          <c:idx val="0"/>
          <c:order val="0"/>
          <c:tx>
            <c:strRef>
              <c:f>Sheet1!$B$1</c:f>
              <c:strCache>
                <c:ptCount val="1"/>
                <c:pt idx="0">
                  <c:v>Column2</c:v>
                </c:pt>
              </c:strCache>
            </c:strRef>
          </c:tx>
          <c:spPr>
            <a:solidFill>
              <a:srgbClr val="0070C0"/>
            </a:solidFill>
          </c:spPr>
          <c:dPt>
            <c:idx val="0"/>
            <c:bubble3D val="0"/>
          </c:dPt>
          <c:dPt>
            <c:idx val="1"/>
            <c:bubble3D val="0"/>
            <c:spPr>
              <a:solidFill>
                <a:srgbClr val="C00000"/>
              </a:solidFill>
            </c:spPr>
          </c:dPt>
          <c:dPt>
            <c:idx val="2"/>
            <c:bubble3D val="0"/>
            <c:explosion val="29"/>
            <c:spPr>
              <a:solidFill>
                <a:srgbClr val="00B050"/>
              </a:solidFill>
            </c:spPr>
          </c:dPt>
          <c:dPt>
            <c:idx val="3"/>
            <c:bubble3D val="0"/>
            <c:spPr>
              <a:solidFill>
                <a:srgbClr val="7030A0"/>
              </a:solidFill>
            </c:spPr>
          </c:dPt>
          <c:dPt>
            <c:idx val="4"/>
            <c:bubble3D val="0"/>
            <c:spPr>
              <a:solidFill>
                <a:srgbClr val="4BACC6"/>
              </a:solidFill>
            </c:spPr>
          </c:dPt>
          <c:dPt>
            <c:idx val="5"/>
            <c:bubble3D val="0"/>
            <c:spPr>
              <a:solidFill>
                <a:srgbClr val="F8964B"/>
              </a:solidFill>
            </c:spPr>
          </c:dPt>
          <c:cat>
            <c:strRef>
              <c:f>Sheet1!$A$2:$A$6</c:f>
              <c:strCache>
                <c:ptCount val="5"/>
                <c:pt idx="0">
                  <c:v>ELCA Churchwide and Ministry Partners</c:v>
                </c:pt>
                <c:pt idx="1">
                  <c:v>Strengthening Congregations</c:v>
                </c:pt>
                <c:pt idx="2">
                  <c:v>Outreach Supporting Congregations</c:v>
                </c:pt>
                <c:pt idx="3">
                  <c:v>Office of the Bishop Supporting Mission and Ministry</c:v>
                </c:pt>
                <c:pt idx="4">
                  <c:v>Oversight and Planning for the Sake of Mission</c:v>
                </c:pt>
              </c:strCache>
            </c:strRef>
          </c:cat>
          <c:val>
            <c:numRef>
              <c:f>Sheet1!$B$2:$B$6</c:f>
              <c:numCache>
                <c:formatCode>"$"#,##0</c:formatCode>
                <c:ptCount val="5"/>
                <c:pt idx="0">
                  <c:v>1193000</c:v>
                </c:pt>
                <c:pt idx="1">
                  <c:v>431000</c:v>
                </c:pt>
                <c:pt idx="2">
                  <c:v>155000</c:v>
                </c:pt>
                <c:pt idx="3">
                  <c:v>291782</c:v>
                </c:pt>
                <c:pt idx="4">
                  <c:v>316218</c:v>
                </c:pt>
              </c:numCache>
            </c:numRef>
          </c:val>
        </c:ser>
        <c:dLbls>
          <c:showLegendKey val="0"/>
          <c:showVal val="0"/>
          <c:showCatName val="0"/>
          <c:showSerName val="0"/>
          <c:showPercent val="0"/>
          <c:showBubbleSize val="0"/>
          <c:showLeaderLines val="1"/>
        </c:dLbls>
      </c:pie3DChart>
      <c:spPr>
        <a:noFill/>
      </c:spPr>
    </c:plotArea>
    <c:plotVisOnly val="1"/>
    <c:dispBlanksAs val="gap"/>
    <c:showDLblsOverMax val="0"/>
  </c:chart>
  <c:spPr>
    <a:solidFill>
      <a:schemeClr val="bg1"/>
    </a:solidFill>
  </c:spPr>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0"/>
      <c:rAngAx val="0"/>
      <c:perspective val="20"/>
    </c:view3D>
    <c:floor>
      <c:thickness val="0"/>
    </c:floor>
    <c:sideWall>
      <c:thickness val="0"/>
    </c:sideWall>
    <c:backWall>
      <c:thickness val="0"/>
    </c:backWall>
    <c:plotArea>
      <c:layout>
        <c:manualLayout>
          <c:layoutTarget val="inner"/>
          <c:xMode val="edge"/>
          <c:yMode val="edge"/>
          <c:x val="5.5555555555555552E-2"/>
          <c:y val="4.3548142008564723E-2"/>
          <c:w val="0.87878264598113354"/>
          <c:h val="0.85982148064825226"/>
        </c:manualLayout>
      </c:layout>
      <c:pie3DChart>
        <c:varyColors val="1"/>
        <c:ser>
          <c:idx val="0"/>
          <c:order val="0"/>
          <c:tx>
            <c:strRef>
              <c:f>Sheet1!$B$1</c:f>
              <c:strCache>
                <c:ptCount val="1"/>
                <c:pt idx="0">
                  <c:v>Column2</c:v>
                </c:pt>
              </c:strCache>
            </c:strRef>
          </c:tx>
          <c:spPr>
            <a:solidFill>
              <a:srgbClr val="0070C0"/>
            </a:solidFill>
          </c:spPr>
          <c:dPt>
            <c:idx val="0"/>
            <c:bubble3D val="0"/>
          </c:dPt>
          <c:dPt>
            <c:idx val="1"/>
            <c:bubble3D val="0"/>
            <c:spPr>
              <a:solidFill>
                <a:srgbClr val="C00000"/>
              </a:solidFill>
            </c:spPr>
          </c:dPt>
          <c:dPt>
            <c:idx val="2"/>
            <c:bubble3D val="0"/>
            <c:spPr>
              <a:solidFill>
                <a:srgbClr val="00B050"/>
              </a:solidFill>
            </c:spPr>
          </c:dPt>
          <c:dPt>
            <c:idx val="3"/>
            <c:bubble3D val="0"/>
            <c:explosion val="28"/>
            <c:spPr>
              <a:solidFill>
                <a:srgbClr val="7030A0"/>
              </a:solidFill>
            </c:spPr>
          </c:dPt>
          <c:dPt>
            <c:idx val="4"/>
            <c:bubble3D val="0"/>
            <c:spPr>
              <a:solidFill>
                <a:srgbClr val="4BACC6"/>
              </a:solidFill>
            </c:spPr>
          </c:dPt>
          <c:dPt>
            <c:idx val="5"/>
            <c:bubble3D val="0"/>
            <c:spPr>
              <a:solidFill>
                <a:srgbClr val="F8964B"/>
              </a:solidFill>
            </c:spPr>
          </c:dPt>
          <c:cat>
            <c:strRef>
              <c:f>Sheet1!$A$2:$A$6</c:f>
              <c:strCache>
                <c:ptCount val="5"/>
                <c:pt idx="0">
                  <c:v>ELCA Churchwide and Ministry Partners</c:v>
                </c:pt>
                <c:pt idx="1">
                  <c:v>Strengthening Congregations</c:v>
                </c:pt>
                <c:pt idx="2">
                  <c:v>Outreach Supporting Congregations</c:v>
                </c:pt>
                <c:pt idx="3">
                  <c:v>Office of the Bishop Supporting Mission and Ministry</c:v>
                </c:pt>
                <c:pt idx="4">
                  <c:v>Oversight and Planning for the Sake of Mission</c:v>
                </c:pt>
              </c:strCache>
            </c:strRef>
          </c:cat>
          <c:val>
            <c:numRef>
              <c:f>Sheet1!$B$2:$B$6</c:f>
              <c:numCache>
                <c:formatCode>"$"#,##0</c:formatCode>
                <c:ptCount val="5"/>
                <c:pt idx="0">
                  <c:v>1193000</c:v>
                </c:pt>
                <c:pt idx="1">
                  <c:v>431000</c:v>
                </c:pt>
                <c:pt idx="2">
                  <c:v>155000</c:v>
                </c:pt>
                <c:pt idx="3">
                  <c:v>291782</c:v>
                </c:pt>
                <c:pt idx="4">
                  <c:v>316218</c:v>
                </c:pt>
              </c:numCache>
            </c:numRef>
          </c:val>
        </c:ser>
        <c:dLbls>
          <c:showLegendKey val="0"/>
          <c:showVal val="0"/>
          <c:showCatName val="0"/>
          <c:showSerName val="0"/>
          <c:showPercent val="0"/>
          <c:showBubbleSize val="0"/>
          <c:showLeaderLines val="1"/>
        </c:dLbls>
      </c:pie3DChart>
      <c:spPr>
        <a:noFill/>
      </c:spPr>
    </c:plotArea>
    <c:plotVisOnly val="1"/>
    <c:dispBlanksAs val="gap"/>
    <c:showDLblsOverMax val="0"/>
  </c:chart>
  <c:spPr>
    <a:solidFill>
      <a:schemeClr val="bg1"/>
    </a:solidFill>
  </c:spPr>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0"/>
      <c:rAngAx val="0"/>
      <c:perspective val="20"/>
    </c:view3D>
    <c:floor>
      <c:thickness val="0"/>
    </c:floor>
    <c:sideWall>
      <c:thickness val="0"/>
    </c:sideWall>
    <c:backWall>
      <c:thickness val="0"/>
    </c:backWall>
    <c:plotArea>
      <c:layout>
        <c:manualLayout>
          <c:layoutTarget val="inner"/>
          <c:xMode val="edge"/>
          <c:yMode val="edge"/>
          <c:x val="5.5555555555555552E-2"/>
          <c:y val="4.3548142008564723E-2"/>
          <c:w val="0.87878264598113354"/>
          <c:h val="0.85982148064825226"/>
        </c:manualLayout>
      </c:layout>
      <c:pie3DChart>
        <c:varyColors val="1"/>
        <c:ser>
          <c:idx val="0"/>
          <c:order val="0"/>
          <c:tx>
            <c:strRef>
              <c:f>Sheet1!$B$1</c:f>
              <c:strCache>
                <c:ptCount val="1"/>
                <c:pt idx="0">
                  <c:v>Column2</c:v>
                </c:pt>
              </c:strCache>
            </c:strRef>
          </c:tx>
          <c:spPr>
            <a:solidFill>
              <a:srgbClr val="0070C0"/>
            </a:solidFill>
          </c:spPr>
          <c:dPt>
            <c:idx val="0"/>
            <c:bubble3D val="0"/>
          </c:dPt>
          <c:dPt>
            <c:idx val="1"/>
            <c:bubble3D val="0"/>
            <c:spPr>
              <a:solidFill>
                <a:srgbClr val="C00000"/>
              </a:solidFill>
            </c:spPr>
          </c:dPt>
          <c:dPt>
            <c:idx val="2"/>
            <c:bubble3D val="0"/>
            <c:spPr>
              <a:solidFill>
                <a:srgbClr val="00B050"/>
              </a:solidFill>
            </c:spPr>
          </c:dPt>
          <c:dPt>
            <c:idx val="3"/>
            <c:bubble3D val="0"/>
            <c:spPr>
              <a:solidFill>
                <a:srgbClr val="7030A0"/>
              </a:solidFill>
            </c:spPr>
          </c:dPt>
          <c:dPt>
            <c:idx val="4"/>
            <c:bubble3D val="0"/>
            <c:explosion val="30"/>
            <c:spPr>
              <a:solidFill>
                <a:srgbClr val="4BACC6"/>
              </a:solidFill>
            </c:spPr>
          </c:dPt>
          <c:dPt>
            <c:idx val="5"/>
            <c:bubble3D val="0"/>
            <c:spPr>
              <a:solidFill>
                <a:srgbClr val="F8964B"/>
              </a:solidFill>
            </c:spPr>
          </c:dPt>
          <c:cat>
            <c:strRef>
              <c:f>Sheet1!$A$2:$A$6</c:f>
              <c:strCache>
                <c:ptCount val="5"/>
                <c:pt idx="0">
                  <c:v>ELCA Churchwide and Ministry Partners</c:v>
                </c:pt>
                <c:pt idx="1">
                  <c:v>Strengthening Congregations</c:v>
                </c:pt>
                <c:pt idx="2">
                  <c:v>Outreach Supporting Congregations</c:v>
                </c:pt>
                <c:pt idx="3">
                  <c:v>Office of the Bishop Supporting Mission and Ministry</c:v>
                </c:pt>
                <c:pt idx="4">
                  <c:v>Oversight and Planning for the Sake of Mission</c:v>
                </c:pt>
              </c:strCache>
            </c:strRef>
          </c:cat>
          <c:val>
            <c:numRef>
              <c:f>Sheet1!$B$2:$B$6</c:f>
              <c:numCache>
                <c:formatCode>"$"#,##0</c:formatCode>
                <c:ptCount val="5"/>
                <c:pt idx="0">
                  <c:v>1193000</c:v>
                </c:pt>
                <c:pt idx="1">
                  <c:v>431000</c:v>
                </c:pt>
                <c:pt idx="2">
                  <c:v>155000</c:v>
                </c:pt>
                <c:pt idx="3">
                  <c:v>291782</c:v>
                </c:pt>
                <c:pt idx="4">
                  <c:v>316218</c:v>
                </c:pt>
              </c:numCache>
            </c:numRef>
          </c:val>
        </c:ser>
        <c:dLbls>
          <c:showLegendKey val="0"/>
          <c:showVal val="0"/>
          <c:showCatName val="0"/>
          <c:showSerName val="0"/>
          <c:showPercent val="0"/>
          <c:showBubbleSize val="0"/>
          <c:showLeaderLines val="1"/>
        </c:dLbls>
      </c:pie3DChart>
      <c:spPr>
        <a:noFill/>
      </c:spPr>
    </c:plotArea>
    <c:plotVisOnly val="1"/>
    <c:dispBlanksAs val="gap"/>
    <c:showDLblsOverMax val="0"/>
  </c:chart>
  <c:spPr>
    <a:solidFill>
      <a:schemeClr val="bg1"/>
    </a:solidFill>
  </c:spPr>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0.67327</cdr:x>
      <cdr:y>0.44444</cdr:y>
    </cdr:from>
    <cdr:to>
      <cdr:x>0.93069</cdr:x>
      <cdr:y>0.53968</cdr:y>
    </cdr:to>
    <cdr:sp macro="" textlink="">
      <cdr:nvSpPr>
        <cdr:cNvPr id="2" name="TextBox 1"/>
        <cdr:cNvSpPr txBox="1"/>
      </cdr:nvSpPr>
      <cdr:spPr>
        <a:xfrm xmlns:a="http://schemas.openxmlformats.org/drawingml/2006/main">
          <a:off x="5181600" y="2133600"/>
          <a:ext cx="19812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0.55446</cdr:x>
      <cdr:y>0.30159</cdr:y>
    </cdr:from>
    <cdr:to>
      <cdr:x>0.83168</cdr:x>
      <cdr:y>0.52381</cdr:y>
    </cdr:to>
    <cdr:sp macro="" textlink="">
      <cdr:nvSpPr>
        <cdr:cNvPr id="3" name="TextBox 2"/>
        <cdr:cNvSpPr txBox="1"/>
      </cdr:nvSpPr>
      <cdr:spPr>
        <a:xfrm xmlns:a="http://schemas.openxmlformats.org/drawingml/2006/main">
          <a:off x="4267200" y="1447800"/>
          <a:ext cx="2133600" cy="1066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smtClean="0"/>
            <a:t>ELCA Churchwide and Ministry Partners</a:t>
          </a:r>
          <a:endParaRPr lang="en-US" sz="2000" dirty="0"/>
        </a:p>
      </cdr:txBody>
    </cdr:sp>
  </cdr:relSizeAnchor>
  <cdr:relSizeAnchor xmlns:cdr="http://schemas.openxmlformats.org/drawingml/2006/chartDrawing">
    <cdr:from>
      <cdr:x>0.26733</cdr:x>
      <cdr:y>0.63492</cdr:y>
    </cdr:from>
    <cdr:to>
      <cdr:x>0.53465</cdr:x>
      <cdr:y>0.80952</cdr:y>
    </cdr:to>
    <cdr:sp macro="" textlink="">
      <cdr:nvSpPr>
        <cdr:cNvPr id="4" name="TextBox 3"/>
        <cdr:cNvSpPr txBox="1"/>
      </cdr:nvSpPr>
      <cdr:spPr>
        <a:xfrm xmlns:a="http://schemas.openxmlformats.org/drawingml/2006/main">
          <a:off x="2057400" y="3048000"/>
          <a:ext cx="2057400" cy="838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smtClean="0"/>
            <a:t>Strengthening Congregations</a:t>
          </a:r>
          <a:endParaRPr lang="en-US" sz="2000" dirty="0"/>
        </a:p>
      </cdr:txBody>
    </cdr:sp>
  </cdr:relSizeAnchor>
  <cdr:relSizeAnchor xmlns:cdr="http://schemas.openxmlformats.org/drawingml/2006/chartDrawing">
    <cdr:from>
      <cdr:x>0.19802</cdr:x>
      <cdr:y>0.09524</cdr:y>
    </cdr:from>
    <cdr:to>
      <cdr:x>0.61386</cdr:x>
      <cdr:y>0.25397</cdr:y>
    </cdr:to>
    <cdr:sp macro="" textlink="">
      <cdr:nvSpPr>
        <cdr:cNvPr id="5" name="TextBox 4"/>
        <cdr:cNvSpPr txBox="1"/>
      </cdr:nvSpPr>
      <cdr:spPr>
        <a:xfrm xmlns:a="http://schemas.openxmlformats.org/drawingml/2006/main">
          <a:off x="1524000" y="457200"/>
          <a:ext cx="3200400" cy="762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smtClean="0"/>
            <a:t>Oversight and Planning for the Sake of Mission</a:t>
          </a:r>
          <a:endParaRPr lang="en-US" sz="2000" dirty="0"/>
        </a:p>
      </cdr:txBody>
    </cdr:sp>
  </cdr:relSizeAnchor>
  <cdr:relSizeAnchor xmlns:cdr="http://schemas.openxmlformats.org/drawingml/2006/chartDrawing">
    <cdr:from>
      <cdr:x>0.0198</cdr:x>
      <cdr:y>0.30159</cdr:y>
    </cdr:from>
    <cdr:to>
      <cdr:x>0.39604</cdr:x>
      <cdr:y>0.42857</cdr:y>
    </cdr:to>
    <cdr:sp macro="" textlink="">
      <cdr:nvSpPr>
        <cdr:cNvPr id="6" name="TextBox 5"/>
        <cdr:cNvSpPr txBox="1"/>
      </cdr:nvSpPr>
      <cdr:spPr>
        <a:xfrm xmlns:a="http://schemas.openxmlformats.org/drawingml/2006/main">
          <a:off x="152400" y="1447800"/>
          <a:ext cx="2895600" cy="609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smtClean="0"/>
            <a:t>Office of the Bishop</a:t>
          </a:r>
          <a:endParaRPr lang="en-US" sz="2000" dirty="0"/>
        </a:p>
      </cdr:txBody>
    </cdr:sp>
  </cdr:relSizeAnchor>
  <cdr:relSizeAnchor xmlns:cdr="http://schemas.openxmlformats.org/drawingml/2006/chartDrawing">
    <cdr:from>
      <cdr:x>0.0099</cdr:x>
      <cdr:y>0.46032</cdr:y>
    </cdr:from>
    <cdr:to>
      <cdr:x>0.37624</cdr:x>
      <cdr:y>0.61905</cdr:y>
    </cdr:to>
    <cdr:sp macro="" textlink="">
      <cdr:nvSpPr>
        <cdr:cNvPr id="7" name="TextBox 6"/>
        <cdr:cNvSpPr txBox="1"/>
      </cdr:nvSpPr>
      <cdr:spPr>
        <a:xfrm xmlns:a="http://schemas.openxmlformats.org/drawingml/2006/main">
          <a:off x="76200" y="2209800"/>
          <a:ext cx="2819400" cy="762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smtClean="0"/>
            <a:t>Outreach Supporting Congregations</a:t>
          </a:r>
          <a:endParaRPr lang="en-US" sz="20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3F6EBFD-AAAF-4D82-A4C0-CEC34479579A}" type="datetimeFigureOut">
              <a:rPr lang="en-US" smtClean="0"/>
              <a:t>5/15/2014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9FDAC31-BF26-43F5-9812-59DFD131E28E}" type="slidenum">
              <a:rPr lang="en-US" smtClean="0"/>
              <a:t>‹#›</a:t>
            </a:fld>
            <a:endParaRPr lang="en-US" dirty="0"/>
          </a:p>
        </p:txBody>
      </p:sp>
    </p:spTree>
    <p:extLst>
      <p:ext uri="{BB962C8B-B14F-4D97-AF65-F5344CB8AC3E}">
        <p14:creationId xmlns:p14="http://schemas.microsoft.com/office/powerpoint/2010/main" val="329700377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2436FF2-3880-4812-A41F-371F78F5D856}" type="datetimeFigureOut">
              <a:rPr lang="en-US" smtClean="0"/>
              <a:pPr/>
              <a:t>5/15/2014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47C98FA-28E7-427E-A9FB-88DBE47A6BC6}" type="slidenum">
              <a:rPr lang="en-US" smtClean="0"/>
              <a:pPr/>
              <a:t>‹#›</a:t>
            </a:fld>
            <a:endParaRPr lang="en-US" dirty="0"/>
          </a:p>
        </p:txBody>
      </p:sp>
    </p:spTree>
    <p:extLst>
      <p:ext uri="{BB962C8B-B14F-4D97-AF65-F5344CB8AC3E}">
        <p14:creationId xmlns:p14="http://schemas.microsoft.com/office/powerpoint/2010/main" val="42390957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a:noFill/>
          <a:ln/>
        </p:spPr>
        <p:txBody>
          <a:bodyPr/>
          <a:lstStyle/>
          <a:p>
            <a:r>
              <a:rPr lang="en-US" sz="1200" b="1" u="sng" dirty="0" smtClean="0"/>
              <a:t>SUE</a:t>
            </a:r>
            <a:endParaRPr lang="en-US" sz="1200" dirty="0" smtClean="0"/>
          </a:p>
          <a:p>
            <a:endParaRPr lang="en-US" sz="1200" dirty="0"/>
          </a:p>
          <a:p>
            <a:r>
              <a:rPr lang="en-US" sz="1200" dirty="0"/>
              <a:t>Good morning.  My name is </a:t>
            </a:r>
            <a:r>
              <a:rPr lang="en-US" sz="1200" dirty="0" smtClean="0"/>
              <a:t>Pastor</a:t>
            </a:r>
            <a:r>
              <a:rPr lang="en-US" sz="1200" baseline="0" dirty="0" smtClean="0"/>
              <a:t> Sue Jones from Lord of Life Church in Tabernacle</a:t>
            </a:r>
            <a:r>
              <a:rPr lang="en-US" sz="1200" dirty="0" smtClean="0"/>
              <a:t>.  </a:t>
            </a:r>
            <a:r>
              <a:rPr lang="en-US" sz="1200" dirty="0"/>
              <a:t>I serve </a:t>
            </a:r>
            <a:r>
              <a:rPr lang="en-US" sz="1200" dirty="0" smtClean="0"/>
              <a:t>as</a:t>
            </a:r>
            <a:r>
              <a:rPr lang="en-US" sz="1200" baseline="0" dirty="0" smtClean="0"/>
              <a:t> the Chair of the Fiscal Management and Property Committee</a:t>
            </a:r>
            <a:r>
              <a:rPr lang="en-US" sz="1200" dirty="0" smtClean="0"/>
              <a:t> </a:t>
            </a:r>
            <a:r>
              <a:rPr lang="en-US" sz="1200" dirty="0"/>
              <a:t>in the New Jersey Synod.  </a:t>
            </a:r>
            <a:r>
              <a:rPr lang="en-US" sz="1200" dirty="0" smtClean="0"/>
              <a:t>This presentation of the 2015 budget will anchor our financial plan in the mission and structure of our work in the New Jersey Synod.  Tomorrow</a:t>
            </a:r>
            <a:r>
              <a:rPr lang="en-US" sz="1200" baseline="0" dirty="0" smtClean="0"/>
              <a:t> you will vote on the specific dollars and cents of the budget, today we want to hear the stories and open</a:t>
            </a:r>
            <a:r>
              <a:rPr lang="en-US" sz="1200" dirty="0" smtClean="0"/>
              <a:t> discussion </a:t>
            </a:r>
            <a:r>
              <a:rPr lang="en-US" sz="1200" dirty="0"/>
              <a:t>related to the gathering and allocation of resources in this Synod </a:t>
            </a:r>
            <a:r>
              <a:rPr lang="en-US" sz="1200" dirty="0" smtClean="0"/>
              <a:t>that</a:t>
            </a:r>
            <a:r>
              <a:rPr lang="en-US" sz="1200" baseline="0" dirty="0" smtClean="0"/>
              <a:t> are</a:t>
            </a:r>
            <a:r>
              <a:rPr lang="en-US" sz="1200" dirty="0" smtClean="0"/>
              <a:t> </a:t>
            </a:r>
            <a:r>
              <a:rPr lang="en-US" sz="1200" dirty="0"/>
              <a:t>essential to the </a:t>
            </a:r>
            <a:r>
              <a:rPr lang="en-US" sz="1200" dirty="0" smtClean="0"/>
              <a:t>joyful </a:t>
            </a:r>
            <a:r>
              <a:rPr lang="en-US" sz="1200" dirty="0" smtClean="0"/>
              <a:t>implementation</a:t>
            </a:r>
            <a:r>
              <a:rPr lang="en-US" sz="1200" baseline="0" dirty="0" smtClean="0"/>
              <a:t> of</a:t>
            </a:r>
            <a:r>
              <a:rPr lang="en-US" sz="1200" dirty="0" smtClean="0"/>
              <a:t> </a:t>
            </a:r>
            <a:r>
              <a:rPr lang="en-US" sz="1200" dirty="0"/>
              <a:t>God’s work with our </a:t>
            </a:r>
            <a:r>
              <a:rPr lang="en-US" sz="1200" dirty="0" smtClean="0"/>
              <a:t>hands on </a:t>
            </a:r>
            <a:r>
              <a:rPr lang="en-US" sz="1200" dirty="0" smtClean="0"/>
              <a:t>2015.</a:t>
            </a:r>
            <a:endParaRPr lang="en-US" sz="1200" dirty="0"/>
          </a:p>
          <a:p>
            <a:endParaRPr lang="en-US" dirty="0" smtClean="0"/>
          </a:p>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a:noFill/>
          <a:ln/>
        </p:spPr>
        <p:txBody>
          <a:bodyPr>
            <a:normAutofit lnSpcReduction="10000"/>
          </a:bodyPr>
          <a:lstStyle/>
          <a:p>
            <a:pPr defTabSz="876773"/>
            <a:r>
              <a:rPr lang="en-US" b="1" u="sng" baseline="0" dirty="0" smtClean="0"/>
              <a:t>ANNEMARIE from floor microphone</a:t>
            </a:r>
          </a:p>
          <a:p>
            <a:pPr defTabSz="876773"/>
            <a:endParaRPr lang="en-US" baseline="0" dirty="0" smtClean="0"/>
          </a:p>
          <a:p>
            <a:pPr defTabSz="876773"/>
            <a:r>
              <a:rPr lang="en-US" baseline="0" dirty="0" smtClean="0"/>
              <a:t>I am Pastor Annemarie Cook from Holy Trinity in Maple Shade.  I am very thankful that our congregation has been impacted by the broad reaching work of the ELCA and our ministry partners.  But I rise to speak to the many ways that Holy Trinity has been supported and strengthened through the work of the New Jersey Synod. Everyone of our congregations dedicates its resources to embody God’s love, make disciples, form networks and tend relationships in Jesus name.  </a:t>
            </a:r>
          </a:p>
          <a:p>
            <a:pPr defTabSz="876773"/>
            <a:endParaRPr lang="en-US" baseline="0" dirty="0" smtClean="0"/>
          </a:p>
          <a:p>
            <a:pPr defTabSz="876773"/>
            <a:r>
              <a:rPr lang="en-US" baseline="0" dirty="0" smtClean="0"/>
              <a:t>That work is so big that we need one another and need to recognize and generously share our assets for mission.  The New Jersey Synod and  Holy Trinity have been accompanying each other in this God given journey and task.  We know first hand that Jason Reed (Youth Ministry Specialist) or Scott Schantzenbach and Aaron Richter (Assistants to the Bishop) are just a phone call and a visit away.  We have come to count one another </a:t>
            </a:r>
            <a:r>
              <a:rPr lang="en-US" baseline="0" dirty="0" smtClean="0"/>
              <a:t>as </a:t>
            </a:r>
            <a:r>
              <a:rPr lang="en-US" baseline="0" dirty="0" smtClean="0"/>
              <a:t>friends, mentors, and co-workers in this vineyard we call New Jersey.  </a:t>
            </a:r>
          </a:p>
          <a:p>
            <a:pPr defTabSz="876773"/>
            <a:endParaRPr lang="en-US" baseline="0" dirty="0" smtClean="0"/>
          </a:p>
          <a:p>
            <a:pPr defTabSz="876773"/>
            <a:r>
              <a:rPr lang="en-US" baseline="0" dirty="0" smtClean="0"/>
              <a:t>Through programs that develop leaders, grants for advocacy, youth ministry, stewardship, discipleship and communication resources, we are a stronger and resilient congregation; and we are also a stronger synod, because we walk together in mission and ministry.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a:noFill/>
          <a:ln/>
        </p:spPr>
        <p:txBody>
          <a:bodyPr/>
          <a:lstStyle/>
          <a:p>
            <a:pPr defTabSz="876773"/>
            <a:r>
              <a:rPr lang="en-US" b="1" u="sng" dirty="0" smtClean="0"/>
              <a:t>JOHN</a:t>
            </a:r>
            <a:r>
              <a:rPr lang="en-US" b="1" u="sng" baseline="0" dirty="0" smtClean="0"/>
              <a:t> AND/OR JUDY from floor microphone</a:t>
            </a:r>
          </a:p>
          <a:p>
            <a:pPr defTabSz="876773"/>
            <a:endParaRPr lang="en-US" b="0" u="none" baseline="0" dirty="0" smtClean="0"/>
          </a:p>
          <a:p>
            <a:pPr defTabSz="876773"/>
            <a:r>
              <a:rPr lang="en-US" b="0" u="none" baseline="0" dirty="0" smtClean="0"/>
              <a:t>I am Pastor Anderson from St. Thomas in Brick.  I know something about walking together.  I serve in a parish that is involved in a program of intentional re-development.  This is a very intense effort to cultivate a resilient, generous, missional faith community.  This work is intentionally supported by three expressions of this church:  ELCA Churchwide, the New Jersey Synod, and the congregation.  All three expressions have invested staff time, resources, </a:t>
            </a:r>
            <a:r>
              <a:rPr lang="en-US" b="0" u="none" baseline="0" dirty="0" smtClean="0"/>
              <a:t>money.  </a:t>
            </a:r>
            <a:r>
              <a:rPr lang="en-US" b="0" u="none" baseline="0" dirty="0" smtClean="0"/>
              <a:t>Our congregation has been identified as a venue for re-development along with </a:t>
            </a:r>
            <a:r>
              <a:rPr lang="en-US" b="0" u="none" baseline="0" dirty="0" smtClean="0"/>
              <a:t>Christus, </a:t>
            </a:r>
            <a:r>
              <a:rPr lang="en-US" b="0" u="none" baseline="0" dirty="0" smtClean="0"/>
              <a:t>in Camden.</a:t>
            </a:r>
          </a:p>
          <a:p>
            <a:pPr defTabSz="876773"/>
            <a:endParaRPr lang="en-US" b="0" u="none" baseline="0" dirty="0" smtClean="0"/>
          </a:p>
          <a:p>
            <a:pPr defTabSz="876773"/>
            <a:r>
              <a:rPr lang="en-US" b="0" u="none" baseline="0" dirty="0" smtClean="0"/>
              <a:t>But there is so much more supported by this area of our life together.  Pilgrim Journey and St. Isabel at the Elizabeth Lutheran Center and the Waterfront </a:t>
            </a:r>
            <a:r>
              <a:rPr lang="en-US" b="0" u="none" baseline="0" dirty="0" smtClean="0"/>
              <a:t>Community Church </a:t>
            </a:r>
            <a:r>
              <a:rPr lang="en-US" b="0" u="none" baseline="0" dirty="0" smtClean="0"/>
              <a:t>in Jersey City are new ministry plants.  A Synodically Authorized Worshipping Community named Morning Star has been launched in Ridgefield, and continued support for Elect Saints, Bridge of Peace and St. </a:t>
            </a:r>
            <a:r>
              <a:rPr lang="en-US" b="0" u="none" baseline="0" dirty="0" smtClean="0"/>
              <a:t>Stephan’s </a:t>
            </a:r>
            <a:r>
              <a:rPr lang="en-US" b="0" u="none" baseline="0" dirty="0" smtClean="0"/>
              <a:t>Grace Community </a:t>
            </a:r>
            <a:r>
              <a:rPr lang="en-US" b="0" u="none" baseline="0" dirty="0" smtClean="0"/>
              <a:t>as well as a commitment to Latino Outreach round </a:t>
            </a:r>
            <a:r>
              <a:rPr lang="en-US" b="0" u="none" baseline="0" dirty="0" smtClean="0"/>
              <a:t>out our investment in developing and strategic ministries</a:t>
            </a:r>
            <a:r>
              <a:rPr lang="en-US" b="0" u="none" baseline="0" dirty="0" smtClean="0"/>
              <a:t>.  </a:t>
            </a:r>
            <a:endParaRPr lang="en-US" b="0" u="none" baseline="0" dirty="0" smtClean="0"/>
          </a:p>
          <a:p>
            <a:pPr defTabSz="876773"/>
            <a:endParaRPr lang="en-US" b="0" u="none"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a:noFill/>
          <a:ln/>
        </p:spPr>
        <p:txBody>
          <a:bodyPr>
            <a:normAutofit fontScale="92500"/>
          </a:bodyPr>
          <a:lstStyle/>
          <a:p>
            <a:pPr defTabSz="876773"/>
            <a:r>
              <a:rPr lang="en-US" b="1" u="sng" baseline="0" dirty="0" smtClean="0"/>
              <a:t>STEVE DORMER from a floor microphone</a:t>
            </a:r>
          </a:p>
          <a:p>
            <a:pPr defTabSz="876773"/>
            <a:endParaRPr lang="en-US" baseline="0" dirty="0" smtClean="0"/>
          </a:p>
          <a:p>
            <a:pPr defTabSz="876773"/>
            <a:r>
              <a:rPr lang="en-US" baseline="0" dirty="0" smtClean="0"/>
              <a:t>I am Steve Dormer from Calvary Church in Allendale.  Please know that you do not have to be a special case to be supported by the New Jersey Synod.  I want to witness to the ways that our congregation was strengthened by the Office of the Bishop during our recent pastoral transition.  The Office of the Bishop is clearly where the care of congregations and oversight of our rostered leaders finally resides.  </a:t>
            </a:r>
          </a:p>
          <a:p>
            <a:pPr defTabSz="876773"/>
            <a:endParaRPr lang="en-US" baseline="0" dirty="0" smtClean="0"/>
          </a:p>
          <a:p>
            <a:pPr defTabSz="876773"/>
            <a:r>
              <a:rPr lang="en-US" baseline="0" dirty="0" smtClean="0"/>
              <a:t>When our pastor resigned, we counted on, and were not disappointed, by the leadership provided by our Bishop and staff.  The Bishop immediately made certain that we had a vice pastor assigned to care for and lead our congregation.  Supply pastors were scheduled, and staff people were assigned to assist us in an important self-study and discernment about our current ministry and the opportunities that God was placing before us.  </a:t>
            </a:r>
          </a:p>
          <a:p>
            <a:pPr defTabSz="876773"/>
            <a:endParaRPr lang="en-US" baseline="0" dirty="0" smtClean="0"/>
          </a:p>
          <a:p>
            <a:pPr defTabSz="876773"/>
            <a:r>
              <a:rPr lang="en-US" baseline="0" dirty="0" smtClean="0"/>
              <a:t>The Bishop identified and nominated pastoral candidates and assisted us in our discernment, interviews, and calling of our new pastor.  The office of the Bishop was there every step along the way.  We also know that the work of our Bishop is much broader than just the care of one church.  In addition this work even includes our public voice regarding justice issues and ecumenical relationships.  But the attentiveness to developing rostered leaders, and the conduct and oversight of pastoral ministry is life-giving work in every parish.  </a:t>
            </a:r>
          </a:p>
          <a:p>
            <a:pPr defTabSz="876773"/>
            <a:endParaRPr lang="en-US" baseline="0" dirty="0" smtClean="0"/>
          </a:p>
          <a:p>
            <a:pPr defTabSz="876773"/>
            <a:r>
              <a:rPr lang="en-US" baseline="0" dirty="0" smtClean="0"/>
              <a:t>Our congregation is strong today, </a:t>
            </a:r>
            <a:r>
              <a:rPr lang="en-US" baseline="0" dirty="0" smtClean="0"/>
              <a:t>because the congregations of </a:t>
            </a:r>
            <a:r>
              <a:rPr lang="en-US" baseline="0" dirty="0" smtClean="0"/>
              <a:t>the New Jersey Synod, have provided sufficient resources to support the Office of Bishop.</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a:noFill/>
          <a:ln/>
        </p:spPr>
        <p:txBody>
          <a:bodyPr/>
          <a:lstStyle/>
          <a:p>
            <a:pPr defTabSz="876773"/>
            <a:r>
              <a:rPr lang="en-US" b="1" baseline="0" dirty="0" smtClean="0"/>
              <a:t>IGNAKI from floor microphone</a:t>
            </a:r>
          </a:p>
          <a:p>
            <a:pPr defTabSz="876773"/>
            <a:endParaRPr lang="en-US" baseline="0" dirty="0" smtClean="0"/>
          </a:p>
          <a:p>
            <a:pPr defTabSz="876773"/>
            <a:r>
              <a:rPr lang="en-US" baseline="0" dirty="0" smtClean="0"/>
              <a:t>I am Pastor Ignaki Unzaga from St. John in Passaic.  I currently serve </a:t>
            </a:r>
            <a:r>
              <a:rPr lang="en-US" baseline="0" dirty="0" smtClean="0"/>
              <a:t>as pastor of one </a:t>
            </a:r>
            <a:r>
              <a:rPr lang="en-US" baseline="0" dirty="0" smtClean="0"/>
              <a:t>of our </a:t>
            </a:r>
            <a:r>
              <a:rPr lang="en-US" baseline="0" dirty="0" smtClean="0"/>
              <a:t>rapidly growing </a:t>
            </a:r>
            <a:r>
              <a:rPr lang="en-US" baseline="0" dirty="0" smtClean="0"/>
              <a:t>congregations and I also serve the New Jersey Synod as member of the Synod Council.  An extension of the oversight role rests with our elected Synod Council.  We take seriously the need to provide oversight and planning for the sake of God’s mission on our territory.  This portion of our spending plan provides the resources necessary to care for synod owned properties, administrative matters and for the support of our leaders as they travel and gather to carry out our shared responsibilities.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SUE</a:t>
            </a:r>
          </a:p>
          <a:p>
            <a:endParaRPr lang="en-US" b="1" u="sng" dirty="0" smtClean="0"/>
          </a:p>
          <a:p>
            <a:r>
              <a:rPr lang="en-US" b="0" u="none" dirty="0" smtClean="0"/>
              <a:t>This</a:t>
            </a:r>
            <a:r>
              <a:rPr lang="en-US" b="0" u="none" baseline="0" dirty="0" smtClean="0"/>
              <a:t> brief presentation has given you a taste of the opportunities that are fueled by our resource allocations.  The full detail of the Spending Plan can be located on pages 18 and 19 of your Bulletin of Reports.  </a:t>
            </a:r>
            <a:r>
              <a:rPr lang="en-US" b="0" u="none" baseline="0" dirty="0" smtClean="0"/>
              <a:t>Procedures for amending the spending plan are located on page 13.  All amendments are due by 7:00 PM this evening.  </a:t>
            </a:r>
          </a:p>
          <a:p>
            <a:endParaRPr lang="en-US" b="0" u="none" baseline="0" dirty="0" smtClean="0"/>
          </a:p>
          <a:p>
            <a:r>
              <a:rPr lang="en-US" b="0" u="none" dirty="0" smtClean="0"/>
              <a:t>This </a:t>
            </a:r>
            <a:r>
              <a:rPr lang="en-US" b="0" u="none" dirty="0" smtClean="0"/>
              <a:t>Spending</a:t>
            </a:r>
            <a:r>
              <a:rPr lang="en-US" b="0" u="none" baseline="0" dirty="0" smtClean="0"/>
              <a:t> Plan is the </a:t>
            </a:r>
            <a:r>
              <a:rPr lang="en-US" b="0" u="none" dirty="0" smtClean="0"/>
              <a:t>document </a:t>
            </a:r>
            <a:r>
              <a:rPr lang="en-US" b="0" u="none" dirty="0" smtClean="0"/>
              <a:t>that</a:t>
            </a:r>
            <a:r>
              <a:rPr lang="en-US" b="0" u="none" baseline="0" dirty="0" smtClean="0"/>
              <a:t> </a:t>
            </a:r>
            <a:r>
              <a:rPr lang="en-US" b="0" u="none" dirty="0" smtClean="0"/>
              <a:t>shapes </a:t>
            </a:r>
            <a:r>
              <a:rPr lang="en-US" b="0" u="none" dirty="0" smtClean="0"/>
              <a:t>and re-models our work together.  It is foundational to our mission plan for next </a:t>
            </a:r>
            <a:r>
              <a:rPr lang="en-US" b="0" u="none" dirty="0" smtClean="0"/>
              <a:t>year.</a:t>
            </a:r>
            <a:r>
              <a:rPr lang="en-US" b="0" u="none" baseline="0" dirty="0" smtClean="0"/>
              <a:t>  </a:t>
            </a:r>
            <a:r>
              <a:rPr lang="en-US" b="0" u="none" dirty="0" smtClean="0"/>
              <a:t>We</a:t>
            </a:r>
            <a:r>
              <a:rPr lang="en-US" b="0" u="none" baseline="0" dirty="0" smtClean="0"/>
              <a:t> </a:t>
            </a:r>
            <a:r>
              <a:rPr lang="en-US" b="0" u="none" baseline="0" dirty="0" smtClean="0"/>
              <a:t>invite you to join us for a Mission Expo conversation about this spending plan.  We welcome your questions, concerns, and comments.  If you need a printed copy of this plan we will have them available at the Expo.  Meet us in the Wilson West Room from 4:00-5:00  this afternoon.</a:t>
            </a:r>
            <a:endParaRPr lang="en-US" b="0" u="non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a:noFill/>
          <a:ln/>
        </p:spPr>
        <p:txBody>
          <a:bodyPr/>
          <a:lstStyle/>
          <a:p>
            <a:r>
              <a:rPr lang="en-US" sz="1200" b="1" u="sng" dirty="0" smtClean="0"/>
              <a:t>SUE</a:t>
            </a:r>
            <a:endParaRPr lang="en-US" sz="1200" b="1" u="sng" dirty="0"/>
          </a:p>
          <a:p>
            <a:endParaRPr lang="en-US" sz="1200" dirty="0"/>
          </a:p>
          <a:p>
            <a:r>
              <a:rPr lang="en-US" sz="1200" dirty="0" smtClean="0"/>
              <a:t>I </a:t>
            </a:r>
            <a:r>
              <a:rPr lang="en-US" sz="1200" dirty="0"/>
              <a:t>invite you to turn your eyes and ears to this presentation which outlines </a:t>
            </a:r>
            <a:r>
              <a:rPr lang="en-US" sz="1200" dirty="0" smtClean="0"/>
              <a:t>our </a:t>
            </a:r>
            <a:r>
              <a:rPr lang="en-US" sz="1200" dirty="0"/>
              <a:t>plan </a:t>
            </a:r>
            <a:r>
              <a:rPr lang="en-US" sz="1200" dirty="0" smtClean="0"/>
              <a:t>to </a:t>
            </a:r>
            <a:r>
              <a:rPr lang="en-US" sz="1200" dirty="0"/>
              <a:t>generously </a:t>
            </a:r>
            <a:r>
              <a:rPr lang="en-US" sz="1200" dirty="0" smtClean="0"/>
              <a:t>use </a:t>
            </a:r>
            <a:r>
              <a:rPr lang="en-US" sz="1200" dirty="0"/>
              <a:t>our </a:t>
            </a:r>
            <a:r>
              <a:rPr lang="en-US" sz="1200" dirty="0" smtClean="0"/>
              <a:t>shared assets </a:t>
            </a:r>
            <a:r>
              <a:rPr lang="en-US" sz="1200" dirty="0"/>
              <a:t>for God’s mission.</a:t>
            </a:r>
          </a:p>
          <a:p>
            <a:endParaRPr lang="en-US" sz="1200" dirty="0"/>
          </a:p>
          <a:p>
            <a:r>
              <a:rPr lang="en-US" sz="1200" dirty="0"/>
              <a:t>Strengthening our participation in God’s work remains </a:t>
            </a:r>
            <a:r>
              <a:rPr lang="en-US" sz="1200" dirty="0" smtClean="0"/>
              <a:t>our</a:t>
            </a:r>
            <a:r>
              <a:rPr lang="en-US" sz="1200" baseline="0" dirty="0" smtClean="0"/>
              <a:t> top priority</a:t>
            </a:r>
            <a:r>
              <a:rPr lang="en-US" sz="1200" dirty="0" smtClean="0"/>
              <a:t>. </a:t>
            </a:r>
            <a:r>
              <a:rPr lang="en-US" sz="1200" dirty="0"/>
              <a:t>We understand ourselves as “a people created by God in Christ, empowered by the Holy Spirit, called and sent to bear witness to God’s creative, redeeming, and sanctifying activity in the world.”</a:t>
            </a:r>
          </a:p>
          <a:p>
            <a:endParaRPr lang="en-US" sz="11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a:noFill/>
          <a:ln/>
        </p:spPr>
        <p:txBody>
          <a:bodyPr/>
          <a:lstStyle/>
          <a:p>
            <a:r>
              <a:rPr lang="en-US" b="1" u="sng" dirty="0" smtClean="0"/>
              <a:t>SUE</a:t>
            </a:r>
          </a:p>
          <a:p>
            <a:endParaRPr lang="en-US" b="1" u="sng" dirty="0" smtClean="0"/>
          </a:p>
          <a:p>
            <a:r>
              <a:rPr lang="en-US" baseline="0" dirty="0" smtClean="0"/>
              <a:t>The New Jersey Synod is a visionary synod .  This proposed spending plan is determined to  challenge our imagination and strengthen </a:t>
            </a:r>
            <a:r>
              <a:rPr lang="en-US" baseline="0" dirty="0" smtClean="0"/>
              <a:t>the ways we live into our mission.</a:t>
            </a:r>
            <a:endParaRPr lang="en-US" baseline="0" dirty="0" smtClean="0"/>
          </a:p>
          <a:p>
            <a:endParaRPr lang="en-US" baseline="0" dirty="0" smtClean="0"/>
          </a:p>
          <a:p>
            <a:r>
              <a:rPr lang="en-US" baseline="0" dirty="0" smtClean="0"/>
              <a:t>Our proposals embrace our core values of:</a:t>
            </a:r>
          </a:p>
          <a:p>
            <a:r>
              <a:rPr lang="en-US" baseline="0" dirty="0" smtClean="0"/>
              <a:t> </a:t>
            </a:r>
          </a:p>
          <a:p>
            <a:r>
              <a:rPr lang="en-US" baseline="0" dirty="0" smtClean="0"/>
              <a:t>Faithfulness</a:t>
            </a:r>
          </a:p>
          <a:p>
            <a:r>
              <a:rPr lang="en-US" baseline="0" dirty="0" smtClean="0"/>
              <a:t>Respect</a:t>
            </a:r>
          </a:p>
          <a:p>
            <a:r>
              <a:rPr lang="en-US" baseline="0" dirty="0" smtClean="0"/>
              <a:t>Diversity</a:t>
            </a:r>
          </a:p>
          <a:p>
            <a:r>
              <a:rPr lang="en-US" baseline="0" dirty="0" smtClean="0"/>
              <a:t>Generosity</a:t>
            </a:r>
          </a:p>
          <a:p>
            <a:r>
              <a:rPr lang="en-US" baseline="0" dirty="0" smtClean="0"/>
              <a:t>Change</a:t>
            </a:r>
          </a:p>
          <a:p>
            <a:r>
              <a:rPr lang="en-US" baseline="0" dirty="0" smtClean="0"/>
              <a:t>Interdependence</a:t>
            </a:r>
          </a:p>
          <a:p>
            <a:endParaRPr lang="en-US" baseline="0" dirty="0" smtClean="0"/>
          </a:p>
          <a:p>
            <a:r>
              <a:rPr lang="en-US" baseline="0" dirty="0" smtClean="0"/>
              <a:t>These qualities are the bedrock upon which we make our decisions.  These are the values captured in our financial plans.  These essentials shape our gathering, discernment, and decisions today.</a:t>
            </a:r>
          </a:p>
          <a:p>
            <a:endParaRPr lang="en-US" dirty="0" smtClean="0"/>
          </a:p>
          <a:p>
            <a:endParaRPr lang="en-US" dirty="0" smtClean="0"/>
          </a:p>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p:txBody>
          <a:bodyPr/>
          <a:lstStyle/>
          <a:p>
            <a:pPr defTabSz="931645">
              <a:defRPr/>
            </a:pPr>
            <a:r>
              <a:rPr lang="en-US" b="1" u="sng" dirty="0" smtClean="0"/>
              <a:t>SCOTT</a:t>
            </a:r>
          </a:p>
          <a:p>
            <a:pPr defTabSz="931645">
              <a:defRPr/>
            </a:pPr>
            <a:endParaRPr lang="en-US" b="1" u="sng" dirty="0" smtClean="0"/>
          </a:p>
          <a:p>
            <a:pPr defTabSz="931645">
              <a:defRPr/>
            </a:pPr>
            <a:r>
              <a:rPr lang="en-US" dirty="0" smtClean="0"/>
              <a:t>I am Pastor Scott Schantzenbach, Assistant to the Bishop for Stewardship and Faith</a:t>
            </a:r>
            <a:r>
              <a:rPr lang="en-US" baseline="0" dirty="0" smtClean="0"/>
              <a:t> Formation.  </a:t>
            </a:r>
            <a:r>
              <a:rPr lang="en-US" dirty="0" smtClean="0"/>
              <a:t>The most critical resources in the New Jersey Synod are the congregations of God’s people who serve as mission outposts on our territory.   </a:t>
            </a:r>
            <a:r>
              <a:rPr lang="en-US" baseline="0" dirty="0" smtClean="0"/>
              <a:t>  By growing strong congregations, by cultivating faith filled disciples, we not only fulfill the great commission but we enlighten, leaven, salt and flavor the neighborhoods in which we live.</a:t>
            </a:r>
          </a:p>
          <a:p>
            <a:pPr defTabSz="931645">
              <a:defRPr/>
            </a:pPr>
            <a:endParaRPr lang="en-US" baseline="0" dirty="0" smtClean="0"/>
          </a:p>
          <a:p>
            <a:pPr defTabSz="931645">
              <a:defRPr/>
            </a:pPr>
            <a:r>
              <a:rPr lang="en-US" baseline="0" dirty="0" smtClean="0"/>
              <a:t>I want to thank you for remaining grounded in faith in Jesus Christ</a:t>
            </a:r>
          </a:p>
          <a:p>
            <a:pPr defTabSz="931645">
              <a:defRPr/>
            </a:pPr>
            <a:r>
              <a:rPr lang="en-US" baseline="0" dirty="0" smtClean="0"/>
              <a:t>I want to thank you for being bold and undaunted in your commitment and work</a:t>
            </a:r>
          </a:p>
          <a:p>
            <a:pPr defTabSz="931645">
              <a:defRPr/>
            </a:pPr>
            <a:r>
              <a:rPr lang="en-US" baseline="0" dirty="0" smtClean="0"/>
              <a:t>I want to thank you for remaining generous in tumultuous times, and for generously supporting God’s work through the work of your hands and the bounty of your gifts.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a:noFill/>
          <a:ln/>
        </p:spPr>
        <p:txBody>
          <a:bodyPr/>
          <a:lstStyle/>
          <a:p>
            <a:r>
              <a:rPr lang="en-US" b="1" u="sng" dirty="0" smtClean="0"/>
              <a:t>SCOTT</a:t>
            </a:r>
            <a:r>
              <a:rPr lang="en-US" dirty="0" smtClean="0"/>
              <a:t> </a:t>
            </a:r>
          </a:p>
          <a:p>
            <a:endParaRPr lang="en-US" dirty="0" smtClean="0"/>
          </a:p>
          <a:p>
            <a:r>
              <a:rPr lang="en-US" dirty="0" smtClean="0"/>
              <a:t>The work that we are engaged in today is critical to the Evangelical Mission of this church.  The spending plan that </a:t>
            </a:r>
            <a:r>
              <a:rPr lang="en-US" dirty="0" smtClean="0"/>
              <a:t>will</a:t>
            </a:r>
            <a:r>
              <a:rPr lang="en-US" baseline="0" dirty="0" smtClean="0"/>
              <a:t> be adopted</a:t>
            </a:r>
            <a:r>
              <a:rPr lang="en-US" dirty="0" smtClean="0"/>
              <a:t> </a:t>
            </a:r>
            <a:r>
              <a:rPr lang="en-US" dirty="0" smtClean="0"/>
              <a:t>at</a:t>
            </a:r>
            <a:r>
              <a:rPr lang="en-US" baseline="0" dirty="0" smtClean="0"/>
              <a:t> this Assembly</a:t>
            </a:r>
            <a:r>
              <a:rPr lang="en-US" dirty="0" smtClean="0"/>
              <a:t> is one of the most important mission documents in any expression of this church.</a:t>
            </a:r>
          </a:p>
          <a:p>
            <a:endParaRPr lang="en-US" dirty="0" smtClean="0"/>
          </a:p>
          <a:p>
            <a:r>
              <a:rPr lang="en-US" dirty="0" smtClean="0"/>
              <a:t>The 2015 Spending Plan has a </a:t>
            </a:r>
            <a:r>
              <a:rPr lang="en-US" baseline="0" dirty="0" smtClean="0"/>
              <a:t>bold </a:t>
            </a:r>
            <a:r>
              <a:rPr lang="en-US" baseline="0" dirty="0" smtClean="0"/>
              <a:t>new </a:t>
            </a:r>
            <a:r>
              <a:rPr lang="en-US" baseline="0" dirty="0" smtClean="0"/>
              <a:t>look.  Today </a:t>
            </a:r>
            <a:r>
              <a:rPr lang="en-US" baseline="0" dirty="0" smtClean="0"/>
              <a:t>we unveil the 5 spending categories that embrace a clear statement about what is good and important in this synod.</a:t>
            </a:r>
          </a:p>
          <a:p>
            <a:endParaRPr lang="en-US" baseline="0" dirty="0" smtClean="0"/>
          </a:p>
          <a:p>
            <a:r>
              <a:rPr lang="en-US" baseline="0" dirty="0" smtClean="0"/>
              <a:t>These 5 </a:t>
            </a:r>
            <a:r>
              <a:rPr lang="en-US" baseline="0" dirty="0" smtClean="0"/>
              <a:t>spending categories </a:t>
            </a:r>
            <a:r>
              <a:rPr lang="en-US" baseline="0" dirty="0" smtClean="0"/>
              <a:t>include:</a:t>
            </a:r>
          </a:p>
          <a:p>
            <a:pPr marL="232943" indent="-232943">
              <a:buFont typeface="+mj-lt"/>
              <a:buAutoNum type="arabicPeriod"/>
            </a:pPr>
            <a:r>
              <a:rPr lang="en-US" baseline="0" dirty="0" smtClean="0"/>
              <a:t>ELCA Churchwide and Ministry Partners</a:t>
            </a:r>
          </a:p>
          <a:p>
            <a:pPr marL="232943" indent="-232943">
              <a:buFont typeface="+mj-lt"/>
              <a:buAutoNum type="arabicPeriod"/>
            </a:pPr>
            <a:r>
              <a:rPr lang="en-US" baseline="0" dirty="0" smtClean="0"/>
              <a:t>Strengthening Congregations</a:t>
            </a:r>
          </a:p>
          <a:p>
            <a:pPr marL="232943" indent="-232943">
              <a:buFont typeface="+mj-lt"/>
              <a:buAutoNum type="arabicPeriod"/>
            </a:pPr>
            <a:r>
              <a:rPr lang="en-US" baseline="0" dirty="0" smtClean="0"/>
              <a:t>Outreach Supporting Congregations</a:t>
            </a:r>
          </a:p>
          <a:p>
            <a:pPr marL="232943" indent="-232943">
              <a:buFont typeface="+mj-lt"/>
              <a:buAutoNum type="arabicPeriod"/>
            </a:pPr>
            <a:r>
              <a:rPr lang="en-US" baseline="0" dirty="0" smtClean="0"/>
              <a:t>Office of the Bishop Supporting Mission and Ministry</a:t>
            </a:r>
          </a:p>
          <a:p>
            <a:pPr marL="232943" indent="-232943">
              <a:buFont typeface="+mj-lt"/>
              <a:buAutoNum type="arabicPeriod"/>
            </a:pPr>
            <a:r>
              <a:rPr lang="en-US" baseline="0" dirty="0" smtClean="0"/>
              <a:t>Oversight and Planning for the Sake of Mission</a:t>
            </a:r>
          </a:p>
          <a:p>
            <a:endParaRPr lang="en-US" dirty="0" smtClean="0"/>
          </a:p>
          <a:p>
            <a:r>
              <a:rPr lang="en-US" dirty="0" smtClean="0"/>
              <a:t>Behind each of these </a:t>
            </a:r>
            <a:r>
              <a:rPr lang="en-US" dirty="0" smtClean="0"/>
              <a:t>spending</a:t>
            </a:r>
            <a:r>
              <a:rPr lang="en-US" baseline="0" dirty="0" smtClean="0"/>
              <a:t> categories</a:t>
            </a:r>
            <a:r>
              <a:rPr lang="en-US" dirty="0" smtClean="0"/>
              <a:t> </a:t>
            </a:r>
            <a:r>
              <a:rPr lang="en-US" dirty="0" smtClean="0"/>
              <a:t>are the critical missional areas and behaviors that strengthen ministry and enact God’s work.</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MARCIA</a:t>
            </a:r>
          </a:p>
          <a:p>
            <a:endParaRPr lang="en-US" b="0" u="none" dirty="0" smtClean="0"/>
          </a:p>
          <a:p>
            <a:r>
              <a:rPr lang="en-US" b="0" u="none" dirty="0" smtClean="0"/>
              <a:t>I am</a:t>
            </a:r>
            <a:r>
              <a:rPr lang="en-US" b="0" u="none" baseline="0" dirty="0" smtClean="0"/>
              <a:t> Marcia Craig from Holy Trinity in Red bank.  I find excitement in </a:t>
            </a:r>
            <a:r>
              <a:rPr lang="en-US" b="0" u="none" baseline="0" dirty="0" smtClean="0"/>
              <a:t>this </a:t>
            </a:r>
            <a:r>
              <a:rPr lang="en-US" b="0" u="none" baseline="0" dirty="0" smtClean="0"/>
              <a:t>spending plan.  </a:t>
            </a:r>
            <a:r>
              <a:rPr lang="en-US" b="0" u="none" baseline="0" dirty="0" smtClean="0"/>
              <a:t>This is the first spending plan prepared by Bishop Bartholomew and the current Synod Council.  The </a:t>
            </a:r>
            <a:r>
              <a:rPr lang="en-US" b="0" u="none" baseline="0" dirty="0" smtClean="0"/>
              <a:t>5 clear and concise </a:t>
            </a:r>
            <a:r>
              <a:rPr lang="en-US" b="0" u="none" baseline="0" dirty="0" smtClean="0"/>
              <a:t>spending categories </a:t>
            </a:r>
            <a:r>
              <a:rPr lang="en-US" b="0" u="none" baseline="0" dirty="0" smtClean="0"/>
              <a:t>capture the </a:t>
            </a:r>
            <a:r>
              <a:rPr lang="en-US" b="0" u="none" baseline="0" dirty="0" smtClean="0"/>
              <a:t>mission focus </a:t>
            </a:r>
            <a:r>
              <a:rPr lang="en-US" b="0" u="none" baseline="0" dirty="0" smtClean="0"/>
              <a:t>of the New Jersey Synod.  </a:t>
            </a:r>
          </a:p>
          <a:p>
            <a:endParaRPr lang="en-US" b="0" u="none" baseline="0" dirty="0" smtClean="0"/>
          </a:p>
          <a:p>
            <a:r>
              <a:rPr lang="en-US" b="0" u="none" baseline="0" dirty="0" smtClean="0"/>
              <a:t>Attentiveness </a:t>
            </a:r>
            <a:r>
              <a:rPr lang="en-US" b="0" u="none" baseline="0" dirty="0" smtClean="0"/>
              <a:t>to growing the capacity for witness among our congregations is Job #1.  We are allocating resources, staff, and </a:t>
            </a:r>
            <a:r>
              <a:rPr lang="en-US" b="0" u="none" baseline="0" dirty="0" smtClean="0"/>
              <a:t>programs </a:t>
            </a:r>
            <a:r>
              <a:rPr lang="en-US" b="0" u="none" baseline="0" dirty="0" smtClean="0"/>
              <a:t>directly to the venues where they can be most effective</a:t>
            </a:r>
            <a:r>
              <a:rPr lang="en-US" b="0" u="none" baseline="0" dirty="0" smtClean="0"/>
              <a:t>.  </a:t>
            </a:r>
            <a:endParaRPr lang="en-US" b="0" u="none" baseline="0" dirty="0" smtClean="0"/>
          </a:p>
          <a:p>
            <a:endParaRPr lang="en-US" b="0" u="none" baseline="0" dirty="0" smtClean="0"/>
          </a:p>
          <a:p>
            <a:r>
              <a:rPr lang="en-US" b="0" u="none" baseline="0" dirty="0" smtClean="0"/>
              <a:t>Let’s take a look at some of the foundational pieces of our mission plan.</a:t>
            </a:r>
            <a:endParaRPr lang="en-US" b="0" u="non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MARCIA</a:t>
            </a:r>
          </a:p>
          <a:p>
            <a:endParaRPr lang="en-US" b="1" u="sng" dirty="0" smtClean="0"/>
          </a:p>
          <a:p>
            <a:r>
              <a:rPr lang="en-US" b="0" u="none" baseline="0" dirty="0" smtClean="0"/>
              <a:t>Your Fiscal Management Team would be irresponsible and reckless if we set before you a budget whose planned income and spending was not IN BALANCE.  Our 2015 income projection totals $2,387,000.</a:t>
            </a:r>
          </a:p>
          <a:p>
            <a:endParaRPr lang="en-US" b="0" u="none" baseline="0" dirty="0" smtClean="0"/>
          </a:p>
          <a:p>
            <a:r>
              <a:rPr lang="en-US" b="0" u="none" baseline="0" dirty="0" smtClean="0"/>
              <a:t>Four sources of income provide the assets that fuel our spending plan.   These income sources include:</a:t>
            </a:r>
          </a:p>
          <a:p>
            <a:endParaRPr lang="en-US" b="0" u="none" baseline="0" dirty="0" smtClean="0"/>
          </a:p>
          <a:p>
            <a:pPr marL="232943" indent="-232943">
              <a:buFont typeface="+mj-lt"/>
              <a:buAutoNum type="arabicPeriod"/>
            </a:pPr>
            <a:r>
              <a:rPr lang="en-US" b="0" u="none" baseline="0" dirty="0" smtClean="0"/>
              <a:t>Mission Support contributions shared by congregations. </a:t>
            </a:r>
          </a:p>
          <a:p>
            <a:pPr marL="232943" indent="-232943">
              <a:buFont typeface="+mj-lt"/>
              <a:buAutoNum type="arabicPeriod"/>
            </a:pPr>
            <a:r>
              <a:rPr lang="en-US" b="0" u="none" baseline="0" dirty="0" smtClean="0"/>
              <a:t>Financial resources generated by Synod </a:t>
            </a:r>
            <a:r>
              <a:rPr lang="en-US" b="0" u="none" baseline="0" dirty="0" smtClean="0"/>
              <a:t>endowments and restricted funds.</a:t>
            </a:r>
            <a:endParaRPr lang="en-US" b="0" u="none" baseline="0" dirty="0" smtClean="0"/>
          </a:p>
          <a:p>
            <a:pPr marL="232943" indent="-232943">
              <a:buFont typeface="+mj-lt"/>
              <a:buAutoNum type="arabicPeriod"/>
            </a:pPr>
            <a:r>
              <a:rPr lang="en-US" b="0" u="none" baseline="0" dirty="0" smtClean="0"/>
              <a:t>ELCA Churchwide Advocacy grants and </a:t>
            </a:r>
            <a:r>
              <a:rPr lang="en-US" b="0" u="none" baseline="0" dirty="0" smtClean="0"/>
              <a:t>Evangelical Mission </a:t>
            </a:r>
            <a:r>
              <a:rPr lang="en-US" b="0" u="none" baseline="0" dirty="0" smtClean="0"/>
              <a:t>Support</a:t>
            </a:r>
          </a:p>
          <a:p>
            <a:pPr marL="232943" indent="-232943">
              <a:buFont typeface="+mj-lt"/>
              <a:buAutoNum type="arabicPeriod"/>
            </a:pPr>
            <a:r>
              <a:rPr lang="en-US" b="0" u="none" baseline="0" dirty="0" smtClean="0"/>
              <a:t>The final source of income </a:t>
            </a:r>
            <a:r>
              <a:rPr lang="en-US" b="0" u="none" baseline="0" dirty="0" smtClean="0"/>
              <a:t>includes </a:t>
            </a:r>
            <a:r>
              <a:rPr lang="en-US" b="0" u="none" baseline="0" dirty="0" smtClean="0"/>
              <a:t>special </a:t>
            </a:r>
            <a:r>
              <a:rPr lang="en-US" b="0" u="none" baseline="0" dirty="0" smtClean="0"/>
              <a:t>gifts and </a:t>
            </a:r>
            <a:r>
              <a:rPr lang="en-US" b="0" u="none" baseline="0" dirty="0" smtClean="0"/>
              <a:t>interest income, </a:t>
            </a:r>
            <a:r>
              <a:rPr lang="en-US" b="0" u="none" baseline="0" dirty="0" smtClean="0"/>
              <a:t>that </a:t>
            </a:r>
            <a:r>
              <a:rPr lang="en-US" b="0" u="none" baseline="0" dirty="0" smtClean="0"/>
              <a:t>support ministry on our territory.</a:t>
            </a:r>
            <a:endParaRPr lang="en-US" b="0" u="non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77917">
              <a:defRPr/>
            </a:pPr>
            <a:r>
              <a:rPr lang="en-US" b="1" u="sng" baseline="0" dirty="0" smtClean="0"/>
              <a:t>MARCIA</a:t>
            </a:r>
          </a:p>
          <a:p>
            <a:endParaRPr lang="en-US" baseline="0" dirty="0" smtClean="0"/>
          </a:p>
          <a:p>
            <a:r>
              <a:rPr lang="en-US" baseline="0" dirty="0" smtClean="0"/>
              <a:t>Our spending plan is </a:t>
            </a:r>
            <a:r>
              <a:rPr lang="en-US" baseline="0" dirty="0" smtClean="0"/>
              <a:t>based on </a:t>
            </a:r>
            <a:r>
              <a:rPr lang="en-US" baseline="0" dirty="0" smtClean="0"/>
              <a:t>that income projection.</a:t>
            </a:r>
            <a:endParaRPr lang="en-US" dirty="0" smtClean="0"/>
          </a:p>
          <a:p>
            <a:endParaRPr lang="en-US" baseline="0" dirty="0" smtClean="0"/>
          </a:p>
          <a:p>
            <a:r>
              <a:rPr lang="en-US" baseline="0" dirty="0" smtClean="0"/>
              <a:t>To help you understand the implications of our allocations for the mission of the church, let’s take a closer look at how this balanced spending plan of $2,387,000 will be dedicated to our 5 newly defined mission areas.  </a:t>
            </a:r>
          </a:p>
          <a:p>
            <a:endParaRPr lang="en-US" baseline="0" dirty="0" smtClean="0"/>
          </a:p>
          <a:p>
            <a:endParaRPr lang="en-US" baseline="0" dirty="0" smtClean="0"/>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a:noFill/>
          <a:ln/>
        </p:spPr>
        <p:txBody>
          <a:bodyPr>
            <a:normAutofit lnSpcReduction="10000"/>
          </a:bodyPr>
          <a:lstStyle/>
          <a:p>
            <a:pPr defTabSz="876773"/>
            <a:r>
              <a:rPr lang="en-US" b="1" u="sng" baseline="0" dirty="0" smtClean="0"/>
              <a:t>MARISTELA  from a floor microphone</a:t>
            </a:r>
          </a:p>
          <a:p>
            <a:pPr defTabSz="876773"/>
            <a:endParaRPr lang="en-US" baseline="0" dirty="0" smtClean="0"/>
          </a:p>
          <a:p>
            <a:pPr defTabSz="876773"/>
            <a:r>
              <a:rPr lang="en-US" baseline="0" dirty="0" smtClean="0"/>
              <a:t>My name is Pastor Maristela Freiberg and I serve the New Jersey Synod as the Director </a:t>
            </a:r>
            <a:r>
              <a:rPr lang="en-US" baseline="0" dirty="0" smtClean="0"/>
              <a:t>for </a:t>
            </a:r>
            <a:r>
              <a:rPr lang="en-US" baseline="0" dirty="0" smtClean="0"/>
              <a:t>Evangelical Mission.  It is a joy to do my work in this Synod, to work with our congregations that are newly developing and to support and guide our congregations that are in a time of intentional re-development.  </a:t>
            </a:r>
          </a:p>
          <a:p>
            <a:pPr defTabSz="876773"/>
            <a:endParaRPr lang="en-US" baseline="0" dirty="0" smtClean="0"/>
          </a:p>
          <a:p>
            <a:pPr defTabSz="876773"/>
            <a:r>
              <a:rPr lang="en-US" baseline="0" dirty="0" smtClean="0"/>
              <a:t>It is important for you to know that I do this work in New Jersey through a call from the ELCA Churchwide organization.  My salary does not appear in the Spending Plan, except when we share our gifts with ELCA Churchwide and Ministry Partners.  But my work among you </a:t>
            </a:r>
            <a:r>
              <a:rPr lang="en-US" baseline="0" dirty="0" smtClean="0"/>
              <a:t>is </a:t>
            </a:r>
            <a:r>
              <a:rPr lang="en-US" baseline="0" dirty="0" smtClean="0"/>
              <a:t>only a small part of how we interdependently support God’s work in New Jersey, across the United States and through the world community.</a:t>
            </a:r>
          </a:p>
          <a:p>
            <a:pPr defTabSz="876773"/>
            <a:endParaRPr lang="en-US" baseline="0" dirty="0" smtClean="0"/>
          </a:p>
          <a:p>
            <a:pPr defTabSz="876773"/>
            <a:r>
              <a:rPr lang="en-US" baseline="0" dirty="0" smtClean="0"/>
              <a:t>The scope of this work is so vast that we do not have time to identify all of the ways we are interdependent.  But right now, in this room, are ELCA Glocal Musicians, the Revs. Eric and Wendolyn Trozzo (Global </a:t>
            </a:r>
            <a:r>
              <a:rPr lang="en-US" baseline="0" dirty="0" smtClean="0"/>
              <a:t>missionaries serving in Malaysia), the Rev. Michael </a:t>
            </a:r>
            <a:r>
              <a:rPr lang="en-US" baseline="0" dirty="0" smtClean="0"/>
              <a:t>Stadie (Lutheran Disaster Response), Rev. David Vasquez (Luther College Campus Ministry), persons who have </a:t>
            </a:r>
            <a:r>
              <a:rPr lang="en-US" baseline="0" dirty="0" smtClean="0"/>
              <a:t>benefited </a:t>
            </a:r>
            <a:r>
              <a:rPr lang="en-US" baseline="0" dirty="0" smtClean="0"/>
              <a:t>from </a:t>
            </a:r>
            <a:r>
              <a:rPr lang="en-US" baseline="0" dirty="0" smtClean="0"/>
              <a:t>our ministry partnership with the </a:t>
            </a:r>
            <a:r>
              <a:rPr lang="en-US" baseline="0" dirty="0" smtClean="0"/>
              <a:t>Lutheran Seminary in Philadelphia, participants in Cross Roads Outdoor Ministries, Diakonia students, and so much more.  </a:t>
            </a:r>
          </a:p>
          <a:p>
            <a:pPr defTabSz="876773"/>
            <a:endParaRPr lang="en-US" baseline="0" dirty="0" smtClean="0"/>
          </a:p>
          <a:p>
            <a:pPr defTabSz="876773"/>
            <a:r>
              <a:rPr lang="en-US" baseline="0" dirty="0" smtClean="0"/>
              <a:t>It is not an exaggeration to claim that every congregation has been impacted by the work of the ELCA Churchwide expression and our faithful ministry partners.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FD78F41-69B7-478F-8286-BB3608102BC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endParaRPr lang="en-US" dirty="0"/>
          </a:p>
        </p:txBody>
      </p:sp>
      <p:sp>
        <p:nvSpPr>
          <p:cNvPr id="3" name="Footer Placeholder 2"/>
          <p:cNvSpPr>
            <a:spLocks noGrp="1"/>
          </p:cNvSpPr>
          <p:nvPr>
            <p:ph type="ftr" sz="quarter" idx="11"/>
          </p:nvPr>
        </p:nvSpPr>
        <p:spPr>
          <a:xfrm>
            <a:off x="5410200" y="6248400"/>
            <a:ext cx="839788" cy="474663"/>
          </a:xfrm>
        </p:spPr>
        <p:txBody>
          <a:bodyPr/>
          <a:lstStyle>
            <a:lvl1pPr>
              <a:defRPr dirty="0"/>
            </a:lvl1pPr>
          </a:lstStyle>
          <a:p>
            <a:pPr>
              <a:defRPr/>
            </a:pPr>
            <a:endParaRPr lang="en-US" dirty="0"/>
          </a:p>
        </p:txBody>
      </p:sp>
      <p:sp>
        <p:nvSpPr>
          <p:cNvPr id="4" name="Slide Number Placeholder 3"/>
          <p:cNvSpPr>
            <a:spLocks noGrp="1"/>
          </p:cNvSpPr>
          <p:nvPr>
            <p:ph type="sldNum" sz="quarter" idx="12"/>
          </p:nvPr>
        </p:nvSpPr>
        <p:spPr>
          <a:xfrm>
            <a:off x="8382000" y="6248400"/>
            <a:ext cx="587375" cy="488950"/>
          </a:xfrm>
        </p:spPr>
        <p:txBody>
          <a:bodyPr/>
          <a:lstStyle>
            <a:lvl1pPr>
              <a:defRPr sz="2000" smtClean="0"/>
            </a:lvl1pPr>
          </a:lstStyle>
          <a:p>
            <a:pPr>
              <a:defRPr/>
            </a:pPr>
            <a:fld id="{88E91F1D-C23D-4844-9F51-03FA8DFFA7E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endParaRPr lang="en-US" dirty="0"/>
          </a:p>
        </p:txBody>
      </p:sp>
      <p:sp>
        <p:nvSpPr>
          <p:cNvPr id="3" name="Footer Placeholder 2"/>
          <p:cNvSpPr>
            <a:spLocks noGrp="1"/>
          </p:cNvSpPr>
          <p:nvPr>
            <p:ph type="ftr" sz="quarter" idx="11"/>
          </p:nvPr>
        </p:nvSpPr>
        <p:spPr>
          <a:xfrm>
            <a:off x="5410200" y="6248400"/>
            <a:ext cx="839788" cy="474663"/>
          </a:xfrm>
        </p:spPr>
        <p:txBody>
          <a:bodyPr/>
          <a:lstStyle>
            <a:lvl1pPr>
              <a:defRPr dirty="0"/>
            </a:lvl1pPr>
          </a:lstStyle>
          <a:p>
            <a:pPr>
              <a:defRPr/>
            </a:pPr>
            <a:endParaRPr lang="en-US" dirty="0"/>
          </a:p>
        </p:txBody>
      </p:sp>
      <p:sp>
        <p:nvSpPr>
          <p:cNvPr id="4" name="Slide Number Placeholder 3"/>
          <p:cNvSpPr>
            <a:spLocks noGrp="1"/>
          </p:cNvSpPr>
          <p:nvPr>
            <p:ph type="sldNum" sz="quarter" idx="12"/>
          </p:nvPr>
        </p:nvSpPr>
        <p:spPr>
          <a:xfrm>
            <a:off x="8382000" y="6248400"/>
            <a:ext cx="587375" cy="488950"/>
          </a:xfrm>
        </p:spPr>
        <p:txBody>
          <a:bodyPr/>
          <a:lstStyle>
            <a:lvl1pPr>
              <a:defRPr sz="2000" smtClean="0"/>
            </a:lvl1pPr>
          </a:lstStyle>
          <a:p>
            <a:pPr>
              <a:defRPr/>
            </a:pPr>
            <a:fld id="{88E91F1D-C23D-4844-9F51-03FA8DFFA7E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US" dirty="0"/>
          </a:p>
        </p:txBody>
      </p:sp>
      <p:sp>
        <p:nvSpPr>
          <p:cNvPr id="6" name="Footer Placeholder 5"/>
          <p:cNvSpPr>
            <a:spLocks noGrp="1"/>
          </p:cNvSpPr>
          <p:nvPr>
            <p:ph type="ftr" sz="quarter" idx="11"/>
          </p:nvPr>
        </p:nvSpPr>
        <p:spPr>
          <a:xfrm>
            <a:off x="7924800" y="6248400"/>
            <a:ext cx="763588" cy="474663"/>
          </a:xfrm>
        </p:spPr>
        <p:txBody>
          <a:bodyPr/>
          <a:lstStyle>
            <a:lvl1pPr>
              <a:defRPr dirty="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73352EF3-79DA-4D66-BBBF-7B07964404C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US" dirty="0"/>
          </a:p>
        </p:txBody>
      </p:sp>
      <p:sp>
        <p:nvSpPr>
          <p:cNvPr id="6" name="Footer Placeholder 5"/>
          <p:cNvSpPr>
            <a:spLocks noGrp="1"/>
          </p:cNvSpPr>
          <p:nvPr>
            <p:ph type="ftr" sz="quarter" idx="11"/>
          </p:nvPr>
        </p:nvSpPr>
        <p:spPr>
          <a:xfrm>
            <a:off x="8077200" y="6248400"/>
            <a:ext cx="611188" cy="474663"/>
          </a:xfrm>
        </p:spPr>
        <p:txBody>
          <a:bodyPr/>
          <a:lstStyle>
            <a:lvl1pPr>
              <a:defRPr dirty="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74D1091F-5BE6-4847-9D6E-036C0DAE5EE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C63A80DA-AEC9-499E-8EEC-38615DCFEF1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255FCACC-FACD-4F40-BC21-7699B7059466}"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57400" y="762000"/>
            <a:ext cx="6705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838200" y="2362200"/>
            <a:ext cx="3770313" cy="178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838200" y="4300538"/>
            <a:ext cx="3770313"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4760913" y="2362200"/>
            <a:ext cx="3770312"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p:txBody>
          <a:bodyPr/>
          <a:lstStyle>
            <a:lvl1pPr>
              <a:defRPr smtClean="0"/>
            </a:lvl1pPr>
          </a:lstStyle>
          <a:p>
            <a:pPr>
              <a:defRPr/>
            </a:pPr>
            <a:endParaRPr lang="en-US" dirty="0"/>
          </a:p>
        </p:txBody>
      </p:sp>
      <p:sp>
        <p:nvSpPr>
          <p:cNvPr id="7" name="Footer Placeholder 6"/>
          <p:cNvSpPr>
            <a:spLocks noGrp="1"/>
          </p:cNvSpPr>
          <p:nvPr>
            <p:ph type="ftr" sz="quarter" idx="11"/>
          </p:nvPr>
        </p:nvSpPr>
        <p:spPr>
          <a:xfrm>
            <a:off x="8153400" y="6248400"/>
            <a:ext cx="534988" cy="474663"/>
          </a:xfrm>
        </p:spPr>
        <p:txBody>
          <a:bodyPr/>
          <a:lstStyle>
            <a:lvl1pPr>
              <a:defRPr dirty="0"/>
            </a:lvl1pPr>
          </a:lstStyle>
          <a:p>
            <a:pPr>
              <a:defRPr/>
            </a:pPr>
            <a:endParaRPr lang="en-US" dirty="0"/>
          </a:p>
        </p:txBody>
      </p:sp>
      <p:sp>
        <p:nvSpPr>
          <p:cNvPr id="8" name="Slide Number Placeholder 7"/>
          <p:cNvSpPr>
            <a:spLocks noGrp="1"/>
          </p:cNvSpPr>
          <p:nvPr>
            <p:ph type="sldNum" sz="quarter" idx="12"/>
          </p:nvPr>
        </p:nvSpPr>
        <p:spPr/>
        <p:txBody>
          <a:bodyPr/>
          <a:lstStyle>
            <a:lvl1pPr>
              <a:defRPr/>
            </a:lvl1pPr>
          </a:lstStyle>
          <a:p>
            <a:pPr>
              <a:defRPr/>
            </a:pPr>
            <a:fld id="{2C8F2769-98EF-4F75-9AB8-CDF19090DCB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en-US" sz="2400" dirty="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n-US" sz="2400" dirty="0">
                <a:latin typeface="Times New Roman" pitchFamily="18" charset="0"/>
              </a:endParaRPr>
            </a:p>
          </p:txBody>
        </p:sp>
      </p:grpSp>
      <p:grpSp>
        <p:nvGrpSpPr>
          <p:cNvPr id="3"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dirty="0"/>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dirty="0"/>
            </a:p>
          </p:txBody>
        </p:sp>
      </p:grpSp>
      <p:sp>
        <p:nvSpPr>
          <p:cNvPr id="13927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13927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9"/>
          <p:cNvSpPr>
            <a:spLocks noGrp="1" noChangeArrowheads="1"/>
          </p:cNvSpPr>
          <p:nvPr>
            <p:ph type="dt" sz="quarter" idx="10"/>
          </p:nvPr>
        </p:nvSpPr>
        <p:spPr/>
        <p:txBody>
          <a:bodyPr/>
          <a:lstStyle>
            <a:lvl1pPr>
              <a:defRPr smtClean="0">
                <a:solidFill>
                  <a:schemeClr val="bg1"/>
                </a:solidFill>
              </a:defRPr>
            </a:lvl1pPr>
          </a:lstStyle>
          <a:p>
            <a:pPr>
              <a:defRPr/>
            </a:pPr>
            <a:endParaRPr lang="en-US" dirty="0"/>
          </a:p>
        </p:txBody>
      </p:sp>
      <p:sp>
        <p:nvSpPr>
          <p:cNvPr id="11" name="Rectangle 10"/>
          <p:cNvSpPr>
            <a:spLocks noGrp="1" noChangeArrowheads="1"/>
          </p:cNvSpPr>
          <p:nvPr>
            <p:ph type="ftr" sz="quarter" idx="11"/>
          </p:nvPr>
        </p:nvSpPr>
        <p:spPr>
          <a:xfrm>
            <a:off x="7620000" y="6248400"/>
            <a:ext cx="534988" cy="474663"/>
          </a:xfrm>
        </p:spPr>
        <p:txBody>
          <a:bodyPr/>
          <a:lstStyle>
            <a:lvl1pPr algn="r">
              <a:defRPr dirty="0"/>
            </a:lvl1pPr>
          </a:lstStyle>
          <a:p>
            <a:pPr>
              <a:defRPr/>
            </a:pPr>
            <a:endParaRPr lang="en-US" dirty="0"/>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7C6250BB-9FC4-4DA4-B2B8-1A20202D02E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Slide Number Placeholder 3"/>
          <p:cNvSpPr txBox="1">
            <a:spLocks/>
          </p:cNvSpPr>
          <p:nvPr userDrawn="1"/>
        </p:nvSpPr>
        <p:spPr bwMode="auto">
          <a:xfrm>
            <a:off x="8382000" y="6248400"/>
            <a:ext cx="587375" cy="488950"/>
          </a:xfrm>
          <a:prstGeom prst="rect">
            <a:avLst/>
          </a:prstGeom>
          <a:noFill/>
          <a:ln w="9525">
            <a:noFill/>
            <a:miter lim="800000"/>
            <a:headEnd/>
            <a:tailEnd/>
          </a:ln>
          <a:effectLst/>
        </p:spPr>
        <p:txBody>
          <a:bodyPr anchor="b" anchorCtr="1"/>
          <a:lstStyle>
            <a:lvl1pPr>
              <a:defRPr sz="2000"/>
            </a:lvl1pPr>
          </a:lstStyle>
          <a:p>
            <a:pPr>
              <a:defRPr/>
            </a:pPr>
            <a:fld id="{22AECFBD-A6F3-4164-8F99-E39AEC6A9C66}" type="slidenum">
              <a:rPr lang="en-US" b="1" smtClean="0">
                <a:solidFill>
                  <a:schemeClr val="bg1"/>
                </a:solidFill>
              </a:rPr>
              <a:pPr>
                <a:defRPr/>
              </a:pPr>
              <a:t>‹#›</a:t>
            </a:fld>
            <a:endParaRPr lang="en-US" b="1" dirty="0" smtClean="0">
              <a:solidFill>
                <a:schemeClr val="bg1"/>
              </a:solidFill>
            </a:endParaRPr>
          </a:p>
        </p:txBody>
      </p:sp>
      <p:sp>
        <p:nvSpPr>
          <p:cNvPr id="2" name="Title 1"/>
          <p:cNvSpPr>
            <a:spLocks noGrp="1"/>
          </p:cNvSpPr>
          <p:nvPr>
            <p:ph type="title"/>
          </p:nvPr>
        </p:nvSpPr>
        <p:spPr/>
        <p:txBody>
          <a:bodyPr/>
          <a:lstStyle>
            <a:lvl1pPr>
              <a:defRPr sz="4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smtClean="0"/>
            </a:lvl1pPr>
          </a:lstStyle>
          <a:p>
            <a:pPr>
              <a:defRPr/>
            </a:pPr>
            <a:endParaRPr lang="en-US" dirty="0"/>
          </a:p>
        </p:txBody>
      </p:sp>
      <p:sp>
        <p:nvSpPr>
          <p:cNvPr id="6" name="Footer Placeholder 4"/>
          <p:cNvSpPr>
            <a:spLocks noGrp="1"/>
          </p:cNvSpPr>
          <p:nvPr>
            <p:ph type="ftr" sz="quarter" idx="11"/>
          </p:nvPr>
        </p:nvSpPr>
        <p:spPr/>
        <p:txBody>
          <a:bodyPr/>
          <a:lstStyle>
            <a:lvl1pPr>
              <a:defRPr dirty="0"/>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BC30D24-19C3-4209-8E9D-B4511A0CDDC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Slide Number Placeholder 3"/>
          <p:cNvSpPr txBox="1">
            <a:spLocks/>
          </p:cNvSpPr>
          <p:nvPr userDrawn="1"/>
        </p:nvSpPr>
        <p:spPr bwMode="auto">
          <a:xfrm>
            <a:off x="8382000" y="6248400"/>
            <a:ext cx="587375" cy="488950"/>
          </a:xfrm>
          <a:prstGeom prst="rect">
            <a:avLst/>
          </a:prstGeom>
          <a:noFill/>
          <a:ln w="9525">
            <a:noFill/>
            <a:miter lim="800000"/>
            <a:headEnd/>
            <a:tailEnd/>
          </a:ln>
          <a:effectLst/>
        </p:spPr>
        <p:txBody>
          <a:bodyPr anchor="b" anchorCtr="1"/>
          <a:lstStyle>
            <a:lvl1pPr>
              <a:defRPr sz="2000"/>
            </a:lvl1pPr>
          </a:lstStyle>
          <a:p>
            <a:pPr>
              <a:defRPr/>
            </a:pPr>
            <a:fld id="{E3A82EDC-1895-4F71-B56C-42417E70FCF8}" type="slidenum">
              <a:rPr lang="en-US" b="1" smtClean="0">
                <a:solidFill>
                  <a:schemeClr val="bg1"/>
                </a:solidFill>
              </a:rPr>
              <a:pPr>
                <a:defRPr/>
              </a:pPr>
              <a:t>‹#›</a:t>
            </a:fld>
            <a:endParaRPr lang="en-US" b="1" dirty="0" smtClean="0">
              <a:solidFill>
                <a:schemeClr val="bg1"/>
              </a:solidFill>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smtClean="0"/>
            </a:lvl1pPr>
          </a:lstStyle>
          <a:p>
            <a:pPr>
              <a:defRPr/>
            </a:pPr>
            <a:endParaRPr lang="en-US" dirty="0"/>
          </a:p>
        </p:txBody>
      </p:sp>
      <p:sp>
        <p:nvSpPr>
          <p:cNvPr id="6" name="Footer Placeholder 4"/>
          <p:cNvSpPr>
            <a:spLocks noGrp="1"/>
          </p:cNvSpPr>
          <p:nvPr>
            <p:ph type="ftr" sz="quarter" idx="11"/>
          </p:nvPr>
        </p:nvSpPr>
        <p:spPr/>
        <p:txBody>
          <a:bodyPr/>
          <a:lstStyle>
            <a:lvl1pPr>
              <a:defRPr dirty="0"/>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E19C8BB-EC5F-42FB-BF75-CDA389652E5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lide Number Placeholder 3"/>
          <p:cNvSpPr txBox="1">
            <a:spLocks/>
          </p:cNvSpPr>
          <p:nvPr userDrawn="1"/>
        </p:nvSpPr>
        <p:spPr bwMode="auto">
          <a:xfrm>
            <a:off x="8382000" y="6248400"/>
            <a:ext cx="587375" cy="488950"/>
          </a:xfrm>
          <a:prstGeom prst="rect">
            <a:avLst/>
          </a:prstGeom>
          <a:noFill/>
          <a:ln w="9525">
            <a:noFill/>
            <a:miter lim="800000"/>
            <a:headEnd/>
            <a:tailEnd/>
          </a:ln>
          <a:effectLst/>
        </p:spPr>
        <p:txBody>
          <a:bodyPr anchor="b" anchorCtr="1"/>
          <a:lstStyle>
            <a:lvl1pPr>
              <a:defRPr sz="2000"/>
            </a:lvl1pPr>
          </a:lstStyle>
          <a:p>
            <a:pPr>
              <a:defRPr/>
            </a:pPr>
            <a:endParaRPr lang="en-US" b="1" dirty="0" smtClean="0">
              <a:solidFill>
                <a:schemeClr val="bg1"/>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smtClean="0"/>
            </a:lvl1pPr>
          </a:lstStyle>
          <a:p>
            <a:pPr>
              <a:defRPr/>
            </a:pPr>
            <a:endParaRPr lang="en-US" dirty="0"/>
          </a:p>
        </p:txBody>
      </p:sp>
      <p:sp>
        <p:nvSpPr>
          <p:cNvPr id="7" name="Footer Placeholder 5"/>
          <p:cNvSpPr>
            <a:spLocks noGrp="1"/>
          </p:cNvSpPr>
          <p:nvPr>
            <p:ph type="ftr" sz="quarter" idx="11"/>
          </p:nvPr>
        </p:nvSpPr>
        <p:spPr>
          <a:xfrm>
            <a:off x="7620000" y="6248400"/>
            <a:ext cx="458788" cy="474663"/>
          </a:xfrm>
        </p:spPr>
        <p:txBody>
          <a:bodyPr/>
          <a:lstStyle>
            <a:lvl1pPr>
              <a:defRPr dirty="0"/>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3CDCAC2E-DB3E-4404-8DAC-F09370AB057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Slide Number Placeholder 3"/>
          <p:cNvSpPr txBox="1">
            <a:spLocks/>
          </p:cNvSpPr>
          <p:nvPr userDrawn="1"/>
        </p:nvSpPr>
        <p:spPr bwMode="auto">
          <a:xfrm>
            <a:off x="8382000" y="6248400"/>
            <a:ext cx="587375" cy="488950"/>
          </a:xfrm>
          <a:prstGeom prst="rect">
            <a:avLst/>
          </a:prstGeom>
          <a:noFill/>
          <a:ln w="9525">
            <a:noFill/>
            <a:miter lim="800000"/>
            <a:headEnd/>
            <a:tailEnd/>
          </a:ln>
          <a:effectLst/>
        </p:spPr>
        <p:txBody>
          <a:bodyPr anchor="b" anchorCtr="1"/>
          <a:lstStyle>
            <a:lvl1pPr>
              <a:defRPr sz="2000"/>
            </a:lvl1pPr>
          </a:lstStyle>
          <a:p>
            <a:pPr>
              <a:defRPr/>
            </a:pPr>
            <a:fld id="{4D23C0AC-2A32-43F9-86EB-3381DDA21F87}" type="slidenum">
              <a:rPr lang="en-US" b="1" smtClean="0">
                <a:solidFill>
                  <a:schemeClr val="bg1"/>
                </a:solidFill>
              </a:rPr>
              <a:pPr>
                <a:defRPr/>
              </a:pPr>
              <a:t>‹#›</a:t>
            </a:fld>
            <a:endParaRPr lang="en-US" b="1" dirty="0" smtClean="0">
              <a:solidFill>
                <a:schemeClr val="bg1"/>
              </a:solidFill>
            </a:endParaRPr>
          </a:p>
        </p:txBody>
      </p:sp>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smtClean="0"/>
            </a:lvl1pPr>
          </a:lstStyle>
          <a:p>
            <a:pPr>
              <a:defRPr/>
            </a:pPr>
            <a:endParaRPr lang="en-US" dirty="0"/>
          </a:p>
        </p:txBody>
      </p:sp>
      <p:sp>
        <p:nvSpPr>
          <p:cNvPr id="9" name="Footer Placeholder 7"/>
          <p:cNvSpPr>
            <a:spLocks noGrp="1"/>
          </p:cNvSpPr>
          <p:nvPr>
            <p:ph type="ftr" sz="quarter" idx="11"/>
          </p:nvPr>
        </p:nvSpPr>
        <p:spPr>
          <a:xfrm>
            <a:off x="7620000" y="6248400"/>
            <a:ext cx="458788" cy="474663"/>
          </a:xfrm>
        </p:spPr>
        <p:txBody>
          <a:bodyPr/>
          <a:lstStyle>
            <a:lvl1pPr>
              <a:defRPr dirty="0"/>
            </a:lvl1pPr>
          </a:lstStyle>
          <a:p>
            <a:pPr>
              <a:defRPr/>
            </a:pPr>
            <a:endParaRPr lang="en-US" dirty="0"/>
          </a:p>
        </p:txBody>
      </p:sp>
      <p:sp>
        <p:nvSpPr>
          <p:cNvPr id="10" name="Slide Number Placeholder 8"/>
          <p:cNvSpPr>
            <a:spLocks noGrp="1"/>
          </p:cNvSpPr>
          <p:nvPr>
            <p:ph type="sldNum" sz="quarter" idx="12"/>
          </p:nvPr>
        </p:nvSpPr>
        <p:spPr/>
        <p:txBody>
          <a:bodyPr/>
          <a:lstStyle>
            <a:lvl1pPr>
              <a:defRPr/>
            </a:lvl1pPr>
          </a:lstStyle>
          <a:p>
            <a:pPr>
              <a:defRPr/>
            </a:pPr>
            <a:fld id="{E541CBF8-2357-4FC2-879E-47944ADD51D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FD78F41-69B7-478F-8286-BB3608102BC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FD78F41-69B7-478F-8286-BB3608102BC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Slide Number Placeholder 3"/>
          <p:cNvSpPr txBox="1">
            <a:spLocks/>
          </p:cNvSpPr>
          <p:nvPr userDrawn="1"/>
        </p:nvSpPr>
        <p:spPr bwMode="auto">
          <a:xfrm>
            <a:off x="8382000" y="6248400"/>
            <a:ext cx="587375" cy="488950"/>
          </a:xfrm>
          <a:prstGeom prst="rect">
            <a:avLst/>
          </a:prstGeom>
          <a:noFill/>
          <a:ln w="9525">
            <a:noFill/>
            <a:miter lim="800000"/>
            <a:headEnd/>
            <a:tailEnd/>
          </a:ln>
          <a:effectLst/>
        </p:spPr>
        <p:txBody>
          <a:bodyPr anchor="b" anchorCtr="1"/>
          <a:lstStyle>
            <a:lvl1pPr>
              <a:defRPr sz="2000"/>
            </a:lvl1pPr>
          </a:lstStyle>
          <a:p>
            <a:pPr>
              <a:defRPr/>
            </a:pPr>
            <a:fld id="{97685B81-9962-449F-90FA-DAB4EA6B19FD}" type="slidenum">
              <a:rPr lang="en-US" b="1" smtClean="0">
                <a:solidFill>
                  <a:schemeClr val="bg1"/>
                </a:solidFill>
              </a:rPr>
              <a:pPr>
                <a:defRPr/>
              </a:pPr>
              <a:t>‹#›</a:t>
            </a:fld>
            <a:endParaRPr lang="en-US" b="1" dirty="0" smtClean="0">
              <a:solidFill>
                <a:schemeClr val="bg1"/>
              </a:solidFill>
            </a:endParaRPr>
          </a:p>
        </p:txBody>
      </p:sp>
      <p:sp>
        <p:nvSpPr>
          <p:cNvPr id="2" name="Title 1"/>
          <p:cNvSpPr>
            <a:spLocks noGrp="1"/>
          </p:cNvSpPr>
          <p:nvPr>
            <p:ph type="title"/>
          </p:nvPr>
        </p:nvSpPr>
        <p:spPr>
          <a:xfrm>
            <a:off x="3352800" y="457200"/>
            <a:ext cx="5410200" cy="1143000"/>
          </a:xfrm>
        </p:spPr>
        <p:txBody>
          <a:bodyPr/>
          <a:lstStyle>
            <a:lvl1pPr>
              <a:defRPr sz="4400">
                <a:latin typeface="Calibri" pitchFamily="34" charset="0"/>
              </a:defRPr>
            </a:lvl1pPr>
          </a:lstStyle>
          <a:p>
            <a:r>
              <a:rPr lang="en-US" dirty="0" smtClean="0"/>
              <a:t>Click to edit Master title style</a:t>
            </a:r>
            <a:endParaRPr lang="en-US" dirty="0"/>
          </a:p>
        </p:txBody>
      </p:sp>
      <p:sp>
        <p:nvSpPr>
          <p:cNvPr id="4" name="Date Placeholder 2"/>
          <p:cNvSpPr>
            <a:spLocks noGrp="1"/>
          </p:cNvSpPr>
          <p:nvPr>
            <p:ph type="dt" sz="half" idx="10"/>
          </p:nvPr>
        </p:nvSpPr>
        <p:spPr/>
        <p:txBody>
          <a:bodyPr/>
          <a:lstStyle>
            <a:lvl1pPr>
              <a:defRPr smtClean="0"/>
            </a:lvl1pPr>
          </a:lstStyle>
          <a:p>
            <a:pPr>
              <a:defRPr/>
            </a:pPr>
            <a:endParaRPr lang="en-US" dirty="0"/>
          </a:p>
        </p:txBody>
      </p:sp>
      <p:sp>
        <p:nvSpPr>
          <p:cNvPr id="5" name="Footer Placeholder 3"/>
          <p:cNvSpPr>
            <a:spLocks noGrp="1"/>
          </p:cNvSpPr>
          <p:nvPr>
            <p:ph type="ftr" sz="quarter" idx="11"/>
          </p:nvPr>
        </p:nvSpPr>
        <p:spPr>
          <a:xfrm>
            <a:off x="7315200" y="6248400"/>
            <a:ext cx="382588" cy="474663"/>
          </a:xfrm>
        </p:spPr>
        <p:txBody>
          <a:bodyPr/>
          <a:lstStyle>
            <a:lvl1pPr>
              <a:defRPr dirty="0"/>
            </a:lvl1pPr>
          </a:lstStyle>
          <a:p>
            <a:pPr>
              <a:defRPr/>
            </a:pPr>
            <a:endParaRPr lang="en-US" dirty="0"/>
          </a:p>
        </p:txBody>
      </p:sp>
      <p:sp>
        <p:nvSpPr>
          <p:cNvPr id="6" name="Slide Number Placeholder 4"/>
          <p:cNvSpPr>
            <a:spLocks noGrp="1"/>
          </p:cNvSpPr>
          <p:nvPr>
            <p:ph type="sldNum" sz="quarter" idx="12"/>
          </p:nvPr>
        </p:nvSpPr>
        <p:spPr/>
        <p:txBody>
          <a:bodyPr/>
          <a:lstStyle>
            <a:lvl1pPr>
              <a:defRPr/>
            </a:lvl1pPr>
          </a:lstStyle>
          <a:p>
            <a:pPr>
              <a:defRPr/>
            </a:pPr>
            <a:fld id="{875B450D-4DF8-4DEA-AA7C-32771CE3BEBE}" type="slidenum">
              <a:rPr lang="en-US"/>
              <a:pPr>
                <a:defRPr/>
              </a:pPr>
              <a:t>‹#›</a:t>
            </a:fld>
            <a:endParaRPr lang="en-US" dirty="0"/>
          </a:p>
        </p:txBody>
      </p:sp>
      <p:grpSp>
        <p:nvGrpSpPr>
          <p:cNvPr id="12" name="Group 11"/>
          <p:cNvGrpSpPr/>
          <p:nvPr userDrawn="1"/>
        </p:nvGrpSpPr>
        <p:grpSpPr>
          <a:xfrm>
            <a:off x="228600" y="1515532"/>
            <a:ext cx="7391400" cy="1219200"/>
            <a:chOff x="228600" y="1981200"/>
            <a:chExt cx="7391400" cy="320040"/>
          </a:xfrm>
        </p:grpSpPr>
        <p:cxnSp>
          <p:nvCxnSpPr>
            <p:cNvPr id="8" name="Straight Connector 7"/>
            <p:cNvCxnSpPr/>
            <p:nvPr userDrawn="1"/>
          </p:nvCxnSpPr>
          <p:spPr bwMode="auto">
            <a:xfrm>
              <a:off x="381000" y="2145252"/>
              <a:ext cx="7239000" cy="0"/>
            </a:xfrm>
            <a:prstGeom prst="line">
              <a:avLst/>
            </a:prstGeom>
            <a:solidFill>
              <a:schemeClr val="bg1"/>
            </a:solidFill>
            <a:ln w="317500" cap="flat" cmpd="sng" algn="ctr">
              <a:solidFill>
                <a:schemeClr val="bg1"/>
              </a:solidFill>
              <a:prstDash val="solid"/>
              <a:round/>
              <a:headEnd type="none" w="med" len="med"/>
              <a:tailEnd type="none" w="med" len="med"/>
            </a:ln>
            <a:effectLst/>
          </p:spPr>
        </p:cxnSp>
        <p:sp>
          <p:nvSpPr>
            <p:cNvPr id="9" name="Oval 8"/>
            <p:cNvSpPr/>
            <p:nvPr userDrawn="1"/>
          </p:nvSpPr>
          <p:spPr bwMode="auto">
            <a:xfrm>
              <a:off x="228600" y="1981200"/>
              <a:ext cx="320040" cy="320040"/>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grpSp>
      <p:sp>
        <p:nvSpPr>
          <p:cNvPr id="11" name="Rectangle 10"/>
          <p:cNvSpPr/>
          <p:nvPr userDrawn="1"/>
        </p:nvSpPr>
        <p:spPr bwMode="auto">
          <a:xfrm>
            <a:off x="491066" y="397933"/>
            <a:ext cx="1447800" cy="155786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10" name="Rectangle 9"/>
          <p:cNvSpPr/>
          <p:nvPr userDrawn="1"/>
        </p:nvSpPr>
        <p:spPr bwMode="auto">
          <a:xfrm>
            <a:off x="228600" y="1066800"/>
            <a:ext cx="533400" cy="1676400"/>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accent6"/>
              </a:solidFill>
              <a:effectLst/>
              <a:latin typeface="Arial" charset="0"/>
              <a:cs typeface="Arial"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620000" cy="6858000"/>
            <a:chOff x="0" y="0"/>
            <a:chExt cx="4800" cy="4320"/>
          </a:xfrm>
        </p:grpSpPr>
        <p:grpSp>
          <p:nvGrpSpPr>
            <p:cNvPr id="3" name="Group 3"/>
            <p:cNvGrpSpPr>
              <a:grpSpLocks/>
            </p:cNvGrpSpPr>
            <p:nvPr userDrawn="1"/>
          </p:nvGrpSpPr>
          <p:grpSpPr bwMode="auto">
            <a:xfrm>
              <a:off x="0" y="0"/>
              <a:ext cx="2016" cy="4320"/>
              <a:chOff x="0" y="0"/>
              <a:chExt cx="2016" cy="4320"/>
            </a:xfrm>
          </p:grpSpPr>
          <p:sp>
            <p:nvSpPr>
              <p:cNvPr id="13824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eaLnBrk="0" hangingPunct="0">
                  <a:defRPr/>
                </a:pPr>
                <a:endParaRPr lang="en-US" dirty="0"/>
              </a:p>
            </p:txBody>
          </p:sp>
          <p:sp>
            <p:nvSpPr>
              <p:cNvPr id="13824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eaLnBrk="0" hangingPunct="0">
                  <a:defRPr/>
                </a:pPr>
                <a:endParaRPr lang="en-US" dirty="0"/>
              </a:p>
            </p:txBody>
          </p:sp>
        </p:grpSp>
        <p:grpSp>
          <p:nvGrpSpPr>
            <p:cNvPr id="4" name="Group 6"/>
            <p:cNvGrpSpPr>
              <a:grpSpLocks/>
            </p:cNvGrpSpPr>
            <p:nvPr/>
          </p:nvGrpSpPr>
          <p:grpSpPr bwMode="auto">
            <a:xfrm>
              <a:off x="144" y="1248"/>
              <a:ext cx="4656" cy="201"/>
              <a:chOff x="144" y="1248"/>
              <a:chExt cx="4656" cy="201"/>
            </a:xfrm>
          </p:grpSpPr>
          <p:sp>
            <p:nvSpPr>
              <p:cNvPr id="13824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dirty="0"/>
              </a:p>
            </p:txBody>
          </p:sp>
          <p:sp>
            <p:nvSpPr>
              <p:cNvPr id="13824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dirty="0"/>
              </a:p>
            </p:txBody>
          </p:sp>
        </p:grpSp>
      </p:grpSp>
      <p:sp>
        <p:nvSpPr>
          <p:cNvPr id="1027" name="AutoShape 9"/>
          <p:cNvSpPr>
            <a:spLocks noGrp="1" noChangeArrowheads="1"/>
          </p:cNvSpPr>
          <p:nvPr>
            <p:ph type="title"/>
          </p:nvPr>
        </p:nvSpPr>
        <p:spPr bwMode="auto">
          <a:xfrm>
            <a:off x="2057400" y="762000"/>
            <a:ext cx="67056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825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endParaRPr lang="en-US" dirty="0"/>
          </a:p>
        </p:txBody>
      </p:sp>
      <p:sp>
        <p:nvSpPr>
          <p:cNvPr id="138252" name="Rectangle 12"/>
          <p:cNvSpPr>
            <a:spLocks noGrp="1" noChangeArrowheads="1"/>
          </p:cNvSpPr>
          <p:nvPr>
            <p:ph type="ftr" sz="quarter" idx="3"/>
          </p:nvPr>
        </p:nvSpPr>
        <p:spPr bwMode="auto">
          <a:xfrm>
            <a:off x="7543800" y="6248400"/>
            <a:ext cx="5349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dirty="0"/>
            </a:lvl1pPr>
          </a:lstStyle>
          <a:p>
            <a:pPr>
              <a:defRPr/>
            </a:pPr>
            <a:endParaRPr lang="en-US" dirty="0"/>
          </a:p>
        </p:txBody>
      </p:sp>
      <p:sp>
        <p:nvSpPr>
          <p:cNvPr id="13825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pPr>
              <a:defRPr/>
            </a:pPr>
            <a:fld id="{EB48107A-2265-4611-958C-F8DC8AE22771}" type="slidenum">
              <a:rPr lang="en-US"/>
              <a:pPr>
                <a:defRPr/>
              </a:pPr>
              <a:t>‹#›</a:t>
            </a:fld>
            <a:endParaRPr lang="en-US" dirty="0"/>
          </a:p>
        </p:txBody>
      </p:sp>
      <p:sp>
        <p:nvSpPr>
          <p:cNvPr id="138254" name="Rectangle 14"/>
          <p:cNvSpPr>
            <a:spLocks noChangeArrowheads="1"/>
          </p:cNvSpPr>
          <p:nvPr/>
        </p:nvSpPr>
        <p:spPr bwMode="auto">
          <a:xfrm>
            <a:off x="2057400" y="1936750"/>
            <a:ext cx="2724150" cy="396875"/>
          </a:xfrm>
          <a:prstGeom prst="rect">
            <a:avLst/>
          </a:prstGeom>
          <a:noFill/>
          <a:ln w="9525">
            <a:noFill/>
            <a:miter lim="800000"/>
            <a:headEnd/>
            <a:tailEnd/>
          </a:ln>
          <a:effectLst/>
        </p:spPr>
        <p:txBody>
          <a:bodyPr wrap="none">
            <a:spAutoFit/>
          </a:bodyPr>
          <a:lstStyle/>
          <a:p>
            <a:pPr eaLnBrk="0" hangingPunct="0">
              <a:defRPr/>
            </a:pPr>
            <a:r>
              <a:rPr lang="en-US" sz="2000" b="1" dirty="0">
                <a:solidFill>
                  <a:schemeClr val="bg1"/>
                </a:solidFill>
                <a:latin typeface="Calibri" pitchFamily="34" charset="0"/>
              </a:rPr>
              <a:t>God’s work.  Our</a:t>
            </a:r>
            <a:r>
              <a:rPr lang="en-US" sz="2000" b="1" dirty="0">
                <a:solidFill>
                  <a:schemeClr val="accent2"/>
                </a:solidFill>
                <a:latin typeface="Calibri" pitchFamily="34" charset="0"/>
              </a:rPr>
              <a:t> </a:t>
            </a:r>
            <a:r>
              <a:rPr lang="en-US" sz="2000" b="1" dirty="0">
                <a:solidFill>
                  <a:schemeClr val="bg1"/>
                </a:solidFill>
                <a:latin typeface="Calibri" pitchFamily="34" charset="0"/>
              </a:rPr>
              <a:t>hands.</a:t>
            </a:r>
          </a:p>
        </p:txBody>
      </p:sp>
      <p:pic>
        <p:nvPicPr>
          <p:cNvPr id="1033" name="Picture 3" descr="ELCA emblem"/>
          <p:cNvPicPr>
            <a:picLocks noChangeAspect="1" noChangeArrowheads="1"/>
          </p:cNvPicPr>
          <p:nvPr/>
        </p:nvPicPr>
        <p:blipFill>
          <a:blip r:embed="rId18" cstate="print"/>
          <a:srcRect/>
          <a:stretch>
            <a:fillRect/>
          </a:stretch>
        </p:blipFill>
        <p:spPr bwMode="auto">
          <a:xfrm>
            <a:off x="457200" y="381000"/>
            <a:ext cx="1527175" cy="1600200"/>
          </a:xfrm>
          <a:prstGeom prst="rect">
            <a:avLst/>
          </a:prstGeom>
          <a:noFill/>
          <a:ln w="9525">
            <a:noFill/>
            <a:miter lim="800000"/>
            <a:headEnd/>
            <a:tailEnd/>
          </a:ln>
        </p:spPr>
      </p:pic>
      <p:sp>
        <p:nvSpPr>
          <p:cNvPr id="16" name="Slide Number Placeholder 3"/>
          <p:cNvSpPr txBox="1">
            <a:spLocks/>
          </p:cNvSpPr>
          <p:nvPr/>
        </p:nvSpPr>
        <p:spPr>
          <a:xfrm>
            <a:off x="8382000" y="6248400"/>
            <a:ext cx="587375" cy="488950"/>
          </a:xfrm>
          <a:prstGeom prst="rect">
            <a:avLst/>
          </a:prstGeom>
        </p:spPr>
        <p:txBody>
          <a:bodyPr/>
          <a:lstStyle>
            <a:lvl1pPr>
              <a:defRPr sz="2000"/>
            </a:lvl1pPr>
          </a:lstStyle>
          <a:p>
            <a:pPr eaLnBrk="0" hangingPunct="0">
              <a:defRPr/>
            </a:pPr>
            <a:fld id="{BDC8DC3F-5DCD-4E67-ABD6-ABCA4D018AD2}" type="slidenum">
              <a:rPr lang="en-US" smtClean="0"/>
              <a:pPr eaLnBrk="0" hangingPunct="0">
                <a:defRPr/>
              </a:pPr>
              <a:t>‹#›</a:t>
            </a:fld>
            <a:endParaRPr lang="en-US" dirty="0" smtClean="0"/>
          </a:p>
        </p:txBody>
      </p:sp>
    </p:spTree>
  </p:cSld>
  <p:clrMap bg1="lt1" tx1="dk1" bg2="lt2" tx2="dk2" accent1="accent1" accent2="accent2" accent3="accent3" accent4="accent4" accent5="accent5" accent6="accent6" hlink="hlink" folHlink="folHlink"/>
  <p:sldLayoutIdLst>
    <p:sldLayoutId id="2147483675" r:id="rId1"/>
    <p:sldLayoutId id="2147483661" r:id="rId2"/>
    <p:sldLayoutId id="2147483662" r:id="rId3"/>
    <p:sldLayoutId id="2147483663" r:id="rId4"/>
    <p:sldLayoutId id="2147483664" r:id="rId5"/>
    <p:sldLayoutId id="2147483665" r:id="rId6"/>
    <p:sldLayoutId id="2147483676" r:id="rId7"/>
    <p:sldLayoutId id="2147483674" r:id="rId8"/>
    <p:sldLayoutId id="2147483666" r:id="rId9"/>
    <p:sldLayoutId id="2147483667" r:id="rId10"/>
    <p:sldLayoutId id="2147483673" r:id="rId11"/>
    <p:sldLayoutId id="2147483668" r:id="rId12"/>
    <p:sldLayoutId id="2147483669" r:id="rId13"/>
    <p:sldLayoutId id="2147483670" r:id="rId14"/>
    <p:sldLayoutId id="2147483671" r:id="rId15"/>
    <p:sldLayoutId id="2147483672" r:id="rId16"/>
  </p:sldLayoutIdLst>
  <p:timing>
    <p:tnLst>
      <p:par>
        <p:cTn id="1" dur="indefinite" restart="never" nodeType="tmRoot"/>
      </p:par>
    </p:tnLst>
  </p:timing>
  <p:hf sldNum="0"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ctrTitle" idx="4294967295"/>
          </p:nvPr>
        </p:nvSpPr>
        <p:spPr>
          <a:xfrm>
            <a:off x="2743200" y="609600"/>
            <a:ext cx="6400800" cy="1371600"/>
          </a:xfrm>
        </p:spPr>
        <p:txBody>
          <a:bodyPr anchor="ctr"/>
          <a:lstStyle/>
          <a:p>
            <a:pPr eaLnBrk="1" hangingPunct="1"/>
            <a:r>
              <a:rPr lang="en-US" dirty="0" smtClean="0">
                <a:solidFill>
                  <a:schemeClr val="tx1"/>
                </a:solidFill>
                <a:latin typeface="Calibri" pitchFamily="34" charset="0"/>
              </a:rPr>
              <a:t>New Jersey Synod</a:t>
            </a:r>
            <a:r>
              <a:rPr lang="en-US" sz="3200" dirty="0" smtClean="0">
                <a:solidFill>
                  <a:schemeClr val="tx1"/>
                </a:solidFill>
                <a:latin typeface="Calibri" pitchFamily="34" charset="0"/>
              </a:rPr>
              <a:t>	</a:t>
            </a:r>
            <a:r>
              <a:rPr lang="en-US" sz="2800" dirty="0" smtClean="0">
                <a:solidFill>
                  <a:schemeClr val="tx1"/>
                </a:solidFill>
                <a:latin typeface="Calibri" pitchFamily="34" charset="0"/>
              </a:rPr>
              <a:t/>
            </a:r>
            <a:br>
              <a:rPr lang="en-US" sz="2800" dirty="0" smtClean="0">
                <a:solidFill>
                  <a:schemeClr val="tx1"/>
                </a:solidFill>
                <a:latin typeface="Calibri" pitchFamily="34" charset="0"/>
              </a:rPr>
            </a:br>
            <a:r>
              <a:rPr lang="en-US" sz="2800" dirty="0" smtClean="0">
                <a:solidFill>
                  <a:schemeClr val="tx1"/>
                </a:solidFill>
                <a:latin typeface="Calibri" pitchFamily="34" charset="0"/>
              </a:rPr>
              <a:t>Evangelical Lutheran Church in America</a:t>
            </a:r>
          </a:p>
        </p:txBody>
      </p:sp>
      <p:sp>
        <p:nvSpPr>
          <p:cNvPr id="19458" name="Subtitle 2"/>
          <p:cNvSpPr>
            <a:spLocks noGrp="1"/>
          </p:cNvSpPr>
          <p:nvPr>
            <p:ph type="subTitle" idx="4294967295"/>
          </p:nvPr>
        </p:nvSpPr>
        <p:spPr>
          <a:xfrm>
            <a:off x="1371600" y="2438400"/>
            <a:ext cx="7010400" cy="3962400"/>
          </a:xfrm>
          <a:ln w="57150">
            <a:noFill/>
          </a:ln>
        </p:spPr>
        <p:txBody>
          <a:bodyPr/>
          <a:lstStyle/>
          <a:p>
            <a:pPr marL="0" indent="0" eaLnBrk="1" hangingPunct="1">
              <a:buFont typeface="Wingdings" pitchFamily="2" charset="2"/>
              <a:buNone/>
              <a:defRPr/>
            </a:pPr>
            <a:endParaRPr lang="en-US" sz="1600" dirty="0">
              <a:solidFill>
                <a:schemeClr val="tx2"/>
              </a:solidFill>
            </a:endParaRPr>
          </a:p>
          <a:p>
            <a:pPr algn="ctr" eaLnBrk="1" fontAlgn="auto" hangingPunct="1">
              <a:spcBef>
                <a:spcPts val="0"/>
              </a:spcBef>
              <a:spcAft>
                <a:spcPts val="0"/>
              </a:spcAft>
              <a:buFont typeface="Arial" pitchFamily="34" charset="0"/>
              <a:buNone/>
              <a:defRPr/>
            </a:pPr>
            <a:r>
              <a:rPr lang="en-US" sz="6000" b="1" dirty="0" smtClean="0">
                <a:solidFill>
                  <a:srgbClr val="0070C0"/>
                </a:solidFill>
                <a:latin typeface="Calibri" pitchFamily="34" charset="0"/>
              </a:rPr>
              <a:t>THE NEW JERSEY SYNOD</a:t>
            </a:r>
          </a:p>
          <a:p>
            <a:pPr algn="ctr" eaLnBrk="1" fontAlgn="auto" hangingPunct="1">
              <a:spcBef>
                <a:spcPts val="0"/>
              </a:spcBef>
              <a:spcAft>
                <a:spcPts val="0"/>
              </a:spcAft>
              <a:buFont typeface="Arial" pitchFamily="34" charset="0"/>
              <a:buNone/>
              <a:defRPr/>
            </a:pPr>
            <a:r>
              <a:rPr lang="en-US" sz="6000" b="1" dirty="0" smtClean="0">
                <a:solidFill>
                  <a:srgbClr val="0070C0"/>
                </a:solidFill>
                <a:latin typeface="Calibri" pitchFamily="34" charset="0"/>
              </a:rPr>
              <a:t>2015</a:t>
            </a:r>
          </a:p>
          <a:p>
            <a:pPr algn="ctr" eaLnBrk="1" fontAlgn="auto" hangingPunct="1">
              <a:spcBef>
                <a:spcPts val="0"/>
              </a:spcBef>
              <a:spcAft>
                <a:spcPts val="0"/>
              </a:spcAft>
              <a:buFont typeface="Arial" pitchFamily="34" charset="0"/>
              <a:buNone/>
              <a:defRPr/>
            </a:pPr>
            <a:r>
              <a:rPr lang="en-US" sz="6000" b="1" dirty="0" smtClean="0">
                <a:solidFill>
                  <a:srgbClr val="0070C0"/>
                </a:solidFill>
                <a:latin typeface="Calibri" pitchFamily="34" charset="0"/>
              </a:rPr>
              <a:t>SPENDING PLAN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Title 1"/>
          <p:cNvSpPr>
            <a:spLocks noGrp="1"/>
          </p:cNvSpPr>
          <p:nvPr>
            <p:ph type="title"/>
          </p:nvPr>
        </p:nvSpPr>
        <p:spPr>
          <a:xfrm>
            <a:off x="2205037" y="28575"/>
            <a:ext cx="6553200" cy="2133600"/>
          </a:xfrm>
        </p:spPr>
        <p:txBody>
          <a:bodyPr/>
          <a:lstStyle/>
          <a:p>
            <a:pPr algn="ctr"/>
            <a:r>
              <a:rPr lang="en-US" i="1" dirty="0" smtClean="0">
                <a:solidFill>
                  <a:srgbClr val="CC0000"/>
                </a:solidFill>
              </a:rPr>
              <a:t>STRENGTHENING CONGREGATIONS</a:t>
            </a:r>
            <a:br>
              <a:rPr lang="en-US" i="1" dirty="0" smtClean="0">
                <a:solidFill>
                  <a:srgbClr val="CC0000"/>
                </a:solidFill>
              </a:rPr>
            </a:br>
            <a:r>
              <a:rPr lang="en-US" i="1" dirty="0" smtClean="0">
                <a:solidFill>
                  <a:srgbClr val="CC0000"/>
                </a:solidFill>
              </a:rPr>
              <a:t>$431,000</a:t>
            </a:r>
            <a:endParaRPr lang="en-US" sz="4000" dirty="0" smtClean="0">
              <a:solidFill>
                <a:srgbClr val="0070C0"/>
              </a:solidFill>
            </a:endParaRPr>
          </a:p>
        </p:txBody>
      </p:sp>
      <p:sp>
        <p:nvSpPr>
          <p:cNvPr id="2" name="TextBox 1"/>
          <p:cNvSpPr txBox="1"/>
          <p:nvPr/>
        </p:nvSpPr>
        <p:spPr>
          <a:xfrm>
            <a:off x="2010229" y="1999165"/>
            <a:ext cx="6629400" cy="4154984"/>
          </a:xfrm>
          <a:prstGeom prst="rect">
            <a:avLst/>
          </a:prstGeom>
          <a:noFill/>
        </p:spPr>
        <p:txBody>
          <a:bodyPr wrap="square" rtlCol="0">
            <a:spAutoFit/>
          </a:bodyPr>
          <a:lstStyle/>
          <a:p>
            <a:pPr marL="457200" indent="-457200">
              <a:buFont typeface="Arial" panose="020B0604020202020204" pitchFamily="34" charset="0"/>
              <a:buChar char="•"/>
            </a:pPr>
            <a:r>
              <a:rPr lang="en-US" sz="2400" dirty="0" smtClean="0">
                <a:solidFill>
                  <a:srgbClr val="000000"/>
                </a:solidFill>
              </a:rPr>
              <a:t>Assistants to the Bishop</a:t>
            </a:r>
          </a:p>
          <a:p>
            <a:pPr marL="457200" indent="-457200">
              <a:buFont typeface="Arial" panose="020B0604020202020204" pitchFamily="34" charset="0"/>
              <a:buChar char="•"/>
            </a:pPr>
            <a:r>
              <a:rPr lang="en-US" sz="2400" dirty="0" smtClean="0">
                <a:solidFill>
                  <a:srgbClr val="000000"/>
                </a:solidFill>
              </a:rPr>
              <a:t>½ Lutheran </a:t>
            </a:r>
            <a:r>
              <a:rPr lang="en-US" sz="2400" dirty="0" smtClean="0">
                <a:solidFill>
                  <a:srgbClr val="000000"/>
                </a:solidFill>
              </a:rPr>
              <a:t>Office of Gov. </a:t>
            </a:r>
            <a:r>
              <a:rPr lang="en-US" sz="2400" dirty="0" smtClean="0">
                <a:solidFill>
                  <a:srgbClr val="000000"/>
                </a:solidFill>
              </a:rPr>
              <a:t>Min</a:t>
            </a:r>
            <a:r>
              <a:rPr lang="en-US" sz="2400" dirty="0" smtClean="0">
                <a:solidFill>
                  <a:srgbClr val="000000"/>
                </a:solidFill>
              </a:rPr>
              <a:t>istry</a:t>
            </a:r>
            <a:endParaRPr lang="en-US" sz="2400" dirty="0" smtClean="0">
              <a:solidFill>
                <a:srgbClr val="000000"/>
              </a:solidFill>
            </a:endParaRPr>
          </a:p>
          <a:p>
            <a:pPr marL="457200" indent="-457200">
              <a:buFont typeface="Arial" panose="020B0604020202020204" pitchFamily="34" charset="0"/>
              <a:buChar char="•"/>
            </a:pPr>
            <a:r>
              <a:rPr lang="en-US" sz="2400" dirty="0" smtClean="0">
                <a:solidFill>
                  <a:srgbClr val="000000"/>
                </a:solidFill>
              </a:rPr>
              <a:t>Youth Ministry and Support Staffing</a:t>
            </a:r>
          </a:p>
          <a:p>
            <a:pPr marL="457200" indent="-457200">
              <a:buFont typeface="Arial" panose="020B0604020202020204" pitchFamily="34" charset="0"/>
              <a:buChar char="•"/>
            </a:pPr>
            <a:r>
              <a:rPr lang="en-US" sz="2400" dirty="0" smtClean="0">
                <a:solidFill>
                  <a:srgbClr val="000000"/>
                </a:solidFill>
              </a:rPr>
              <a:t>Leadership Education</a:t>
            </a:r>
          </a:p>
          <a:p>
            <a:pPr marL="457200" indent="-457200">
              <a:buFont typeface="Arial" panose="020B0604020202020204" pitchFamily="34" charset="0"/>
              <a:buChar char="•"/>
            </a:pPr>
            <a:r>
              <a:rPr lang="en-US" sz="2400" dirty="0" smtClean="0">
                <a:solidFill>
                  <a:srgbClr val="000000"/>
                </a:solidFill>
              </a:rPr>
              <a:t>Discipleship, Witness, Stewardship</a:t>
            </a:r>
          </a:p>
          <a:p>
            <a:pPr marL="457200" indent="-457200">
              <a:buFont typeface="Arial" panose="020B0604020202020204" pitchFamily="34" charset="0"/>
              <a:buChar char="•"/>
            </a:pPr>
            <a:r>
              <a:rPr lang="en-US" sz="2400" dirty="0" smtClean="0">
                <a:solidFill>
                  <a:srgbClr val="000000"/>
                </a:solidFill>
              </a:rPr>
              <a:t>Justice and Peace Mission Teams</a:t>
            </a:r>
          </a:p>
          <a:p>
            <a:pPr marL="457200" indent="-457200">
              <a:buFont typeface="Arial" panose="020B0604020202020204" pitchFamily="34" charset="0"/>
              <a:buChar char="•"/>
            </a:pPr>
            <a:r>
              <a:rPr lang="en-US" sz="2400" dirty="0" smtClean="0">
                <a:solidFill>
                  <a:srgbClr val="000000"/>
                </a:solidFill>
              </a:rPr>
              <a:t>Advocacy Support Grants</a:t>
            </a:r>
          </a:p>
          <a:p>
            <a:pPr marL="457200" indent="-457200">
              <a:buFont typeface="Arial" panose="020B0604020202020204" pitchFamily="34" charset="0"/>
              <a:buChar char="•"/>
            </a:pPr>
            <a:r>
              <a:rPr lang="en-US" sz="2400" dirty="0" smtClean="0">
                <a:solidFill>
                  <a:srgbClr val="000000"/>
                </a:solidFill>
              </a:rPr>
              <a:t>Summer Program Grants</a:t>
            </a:r>
          </a:p>
          <a:p>
            <a:pPr marL="457200" indent="-457200">
              <a:buFont typeface="Arial" panose="020B0604020202020204" pitchFamily="34" charset="0"/>
              <a:buChar char="•"/>
            </a:pPr>
            <a:r>
              <a:rPr lang="en-US" sz="2400" dirty="0" smtClean="0">
                <a:solidFill>
                  <a:srgbClr val="000000"/>
                </a:solidFill>
              </a:rPr>
              <a:t>Need-based Participant Grants</a:t>
            </a:r>
          </a:p>
          <a:p>
            <a:pPr marL="457200" indent="-457200">
              <a:buFont typeface="Arial" panose="020B0604020202020204" pitchFamily="34" charset="0"/>
              <a:buChar char="•"/>
            </a:pPr>
            <a:r>
              <a:rPr lang="en-US" sz="2400" dirty="0" smtClean="0">
                <a:solidFill>
                  <a:srgbClr val="000000"/>
                </a:solidFill>
              </a:rPr>
              <a:t>Youth and Adult Ministry  Events</a:t>
            </a:r>
          </a:p>
          <a:p>
            <a:pPr marL="457200" indent="-457200">
              <a:buFont typeface="Arial" panose="020B0604020202020204" pitchFamily="34" charset="0"/>
              <a:buChar char="•"/>
            </a:pPr>
            <a:r>
              <a:rPr lang="en-US" sz="2400" dirty="0" smtClean="0">
                <a:solidFill>
                  <a:srgbClr val="000000"/>
                </a:solidFill>
              </a:rPr>
              <a:t>Web and On-line Communications</a:t>
            </a:r>
          </a:p>
        </p:txBody>
      </p:sp>
      <p:graphicFrame>
        <p:nvGraphicFramePr>
          <p:cNvPr id="8" name="Chart 7"/>
          <p:cNvGraphicFramePr/>
          <p:nvPr>
            <p:extLst>
              <p:ext uri="{D42A27DB-BD31-4B8C-83A1-F6EECF244321}">
                <p14:modId xmlns:p14="http://schemas.microsoft.com/office/powerpoint/2010/main" val="453488777"/>
              </p:ext>
            </p:extLst>
          </p:nvPr>
        </p:nvGraphicFramePr>
        <p:xfrm>
          <a:off x="457200" y="381000"/>
          <a:ext cx="1600200" cy="14478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457200" y="1600200"/>
            <a:ext cx="1524000" cy="769441"/>
          </a:xfrm>
          <a:prstGeom prst="rect">
            <a:avLst/>
          </a:prstGeom>
          <a:solidFill>
            <a:schemeClr val="bg1"/>
          </a:solidFill>
        </p:spPr>
        <p:txBody>
          <a:bodyPr wrap="square" rtlCol="0">
            <a:spAutoFit/>
          </a:bodyPr>
          <a:lstStyle/>
          <a:p>
            <a:pPr algn="ctr"/>
            <a:r>
              <a:rPr lang="en-US" sz="4400" b="1" dirty="0" smtClean="0"/>
              <a:t>18%</a:t>
            </a:r>
            <a:endParaRPr lang="en-US" sz="4400" b="1" dirty="0"/>
          </a:p>
        </p:txBody>
      </p:sp>
    </p:spTree>
    <p:extLst>
      <p:ext uri="{BB962C8B-B14F-4D97-AF65-F5344CB8AC3E}">
        <p14:creationId xmlns:p14="http://schemas.microsoft.com/office/powerpoint/2010/main" val="10323211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Title 1"/>
          <p:cNvSpPr>
            <a:spLocks noGrp="1"/>
          </p:cNvSpPr>
          <p:nvPr>
            <p:ph type="title"/>
          </p:nvPr>
        </p:nvSpPr>
        <p:spPr>
          <a:xfrm>
            <a:off x="1828800" y="685800"/>
            <a:ext cx="6934200" cy="2133600"/>
          </a:xfrm>
        </p:spPr>
        <p:txBody>
          <a:bodyPr/>
          <a:lstStyle/>
          <a:p>
            <a:pPr algn="ctr"/>
            <a:r>
              <a:rPr lang="en-US" i="1" dirty="0" smtClean="0">
                <a:solidFill>
                  <a:srgbClr val="CC0000"/>
                </a:solidFill>
              </a:rPr>
              <a:t>OUTREACH SUPPORTING CONGREGATIONS</a:t>
            </a:r>
            <a:br>
              <a:rPr lang="en-US" i="1" dirty="0" smtClean="0">
                <a:solidFill>
                  <a:srgbClr val="CC0000"/>
                </a:solidFill>
              </a:rPr>
            </a:br>
            <a:r>
              <a:rPr lang="en-US" i="1" dirty="0" smtClean="0">
                <a:solidFill>
                  <a:srgbClr val="CC0000"/>
                </a:solidFill>
              </a:rPr>
              <a:t>$155,000 </a:t>
            </a:r>
            <a:endParaRPr lang="en-US" sz="4000" dirty="0" smtClean="0">
              <a:solidFill>
                <a:srgbClr val="0070C0"/>
              </a:solidFill>
            </a:endParaRPr>
          </a:p>
        </p:txBody>
      </p:sp>
      <p:sp>
        <p:nvSpPr>
          <p:cNvPr id="2" name="TextBox 1"/>
          <p:cNvSpPr txBox="1"/>
          <p:nvPr/>
        </p:nvSpPr>
        <p:spPr>
          <a:xfrm>
            <a:off x="1250576" y="2764971"/>
            <a:ext cx="7239000" cy="3662541"/>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srgbClr val="000000"/>
                </a:solidFill>
              </a:rPr>
              <a:t>New </a:t>
            </a:r>
            <a:r>
              <a:rPr lang="en-US" sz="3200" dirty="0" smtClean="0">
                <a:solidFill>
                  <a:srgbClr val="000000"/>
                </a:solidFill>
              </a:rPr>
              <a:t>Ministry Planting</a:t>
            </a:r>
          </a:p>
          <a:p>
            <a:pPr marL="457200" indent="-457200">
              <a:buFont typeface="Arial" panose="020B0604020202020204" pitchFamily="34" charset="0"/>
              <a:buChar char="•"/>
            </a:pPr>
            <a:r>
              <a:rPr lang="en-US" sz="3200" dirty="0" smtClean="0">
                <a:solidFill>
                  <a:srgbClr val="000000"/>
                </a:solidFill>
              </a:rPr>
              <a:t>Ministry Redevelopment</a:t>
            </a:r>
          </a:p>
          <a:p>
            <a:pPr marL="457200" indent="-457200">
              <a:buFont typeface="Arial" panose="020B0604020202020204" pitchFamily="34" charset="0"/>
              <a:buChar char="•"/>
            </a:pPr>
            <a:r>
              <a:rPr lang="en-US" sz="3200" dirty="0" smtClean="0">
                <a:solidFill>
                  <a:srgbClr val="000000"/>
                </a:solidFill>
              </a:rPr>
              <a:t>Strategic Ministry Support </a:t>
            </a:r>
            <a:r>
              <a:rPr lang="en-US" sz="2400" dirty="0" smtClean="0">
                <a:solidFill>
                  <a:srgbClr val="000000"/>
                </a:solidFill>
              </a:rPr>
              <a:t>(Congregations working in places of great poverty, ministries essential to a particular geographic area, ethnic-specific ministry, etc.)</a:t>
            </a:r>
          </a:p>
          <a:p>
            <a:pPr marL="457200" indent="-457200">
              <a:buFont typeface="Arial" panose="020B0604020202020204" pitchFamily="34" charset="0"/>
              <a:buChar char="•"/>
            </a:pPr>
            <a:r>
              <a:rPr lang="en-US" sz="3200" dirty="0" smtClean="0">
                <a:solidFill>
                  <a:srgbClr val="000000"/>
                </a:solidFill>
              </a:rPr>
              <a:t>Transformational </a:t>
            </a:r>
            <a:r>
              <a:rPr lang="en-US" sz="3200" dirty="0" smtClean="0">
                <a:solidFill>
                  <a:srgbClr val="000000"/>
                </a:solidFill>
              </a:rPr>
              <a:t>Ministry</a:t>
            </a:r>
          </a:p>
          <a:p>
            <a:pPr marL="457200" indent="-457200">
              <a:buFont typeface="Arial" panose="020B0604020202020204" pitchFamily="34" charset="0"/>
              <a:buChar char="•"/>
            </a:pPr>
            <a:r>
              <a:rPr lang="en-US" sz="3200" dirty="0" smtClean="0">
                <a:solidFill>
                  <a:srgbClr val="000000"/>
                </a:solidFill>
              </a:rPr>
              <a:t>Latino Outreach Ministry</a:t>
            </a:r>
            <a:endParaRPr lang="en-US" sz="3200" dirty="0" smtClean="0">
              <a:solidFill>
                <a:srgbClr val="000000"/>
              </a:solidFill>
            </a:endParaRPr>
          </a:p>
        </p:txBody>
      </p:sp>
      <p:graphicFrame>
        <p:nvGraphicFramePr>
          <p:cNvPr id="8" name="Chart 7"/>
          <p:cNvGraphicFramePr/>
          <p:nvPr>
            <p:extLst>
              <p:ext uri="{D42A27DB-BD31-4B8C-83A1-F6EECF244321}">
                <p14:modId xmlns:p14="http://schemas.microsoft.com/office/powerpoint/2010/main" val="3216781765"/>
              </p:ext>
            </p:extLst>
          </p:nvPr>
        </p:nvGraphicFramePr>
        <p:xfrm>
          <a:off x="457200" y="381000"/>
          <a:ext cx="1600200" cy="14478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457200" y="1600200"/>
            <a:ext cx="1524000" cy="769441"/>
          </a:xfrm>
          <a:prstGeom prst="rect">
            <a:avLst/>
          </a:prstGeom>
          <a:solidFill>
            <a:schemeClr val="bg1"/>
          </a:solidFill>
        </p:spPr>
        <p:txBody>
          <a:bodyPr wrap="square" rtlCol="0">
            <a:spAutoFit/>
          </a:bodyPr>
          <a:lstStyle/>
          <a:p>
            <a:pPr algn="ctr"/>
            <a:r>
              <a:rPr lang="en-US" sz="4400" b="1" dirty="0"/>
              <a:t>7</a:t>
            </a:r>
            <a:r>
              <a:rPr lang="en-US" sz="4400" b="1" dirty="0" smtClean="0"/>
              <a:t>%</a:t>
            </a:r>
            <a:endParaRPr lang="en-US" sz="4400" b="1" dirty="0"/>
          </a:p>
        </p:txBody>
      </p:sp>
    </p:spTree>
    <p:extLst>
      <p:ext uri="{BB962C8B-B14F-4D97-AF65-F5344CB8AC3E}">
        <p14:creationId xmlns:p14="http://schemas.microsoft.com/office/powerpoint/2010/main" val="1032321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Title 1"/>
          <p:cNvSpPr>
            <a:spLocks noGrp="1"/>
          </p:cNvSpPr>
          <p:nvPr>
            <p:ph type="title"/>
          </p:nvPr>
        </p:nvSpPr>
        <p:spPr>
          <a:xfrm>
            <a:off x="2057400" y="271790"/>
            <a:ext cx="6934200" cy="2656820"/>
          </a:xfrm>
        </p:spPr>
        <p:txBody>
          <a:bodyPr/>
          <a:lstStyle/>
          <a:p>
            <a:pPr algn="ctr"/>
            <a:r>
              <a:rPr lang="en-US" i="1" dirty="0" smtClean="0">
                <a:solidFill>
                  <a:srgbClr val="CC0000"/>
                </a:solidFill>
              </a:rPr>
              <a:t>         OFFICE OF THE BISHOP SUPPORTING MISSION AND MINISTRY</a:t>
            </a:r>
            <a:br>
              <a:rPr lang="en-US" i="1" dirty="0" smtClean="0">
                <a:solidFill>
                  <a:srgbClr val="CC0000"/>
                </a:solidFill>
              </a:rPr>
            </a:br>
            <a:r>
              <a:rPr lang="en-US" i="1" dirty="0" smtClean="0">
                <a:solidFill>
                  <a:srgbClr val="CC0000"/>
                </a:solidFill>
              </a:rPr>
              <a:t>$291,782 </a:t>
            </a:r>
            <a:endParaRPr lang="en-US" sz="4000" dirty="0" smtClean="0">
              <a:solidFill>
                <a:srgbClr val="0070C0"/>
              </a:solidFill>
            </a:endParaRPr>
          </a:p>
        </p:txBody>
      </p:sp>
      <p:sp>
        <p:nvSpPr>
          <p:cNvPr id="2" name="TextBox 1"/>
          <p:cNvSpPr txBox="1"/>
          <p:nvPr/>
        </p:nvSpPr>
        <p:spPr>
          <a:xfrm>
            <a:off x="990600" y="2819400"/>
            <a:ext cx="7848600" cy="3508653"/>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solidFill>
                  <a:srgbClr val="000000"/>
                </a:solidFill>
              </a:rPr>
              <a:t>Bi</a:t>
            </a:r>
            <a:r>
              <a:rPr lang="en-US" sz="2200" dirty="0" smtClean="0">
                <a:solidFill>
                  <a:srgbClr val="000000"/>
                </a:solidFill>
              </a:rPr>
              <a:t>shop, </a:t>
            </a:r>
            <a:r>
              <a:rPr lang="en-US" sz="2200" dirty="0" smtClean="0">
                <a:solidFill>
                  <a:srgbClr val="000000"/>
                </a:solidFill>
              </a:rPr>
              <a:t>½ Lutheran </a:t>
            </a:r>
            <a:r>
              <a:rPr lang="en-US" sz="2200" dirty="0" smtClean="0">
                <a:solidFill>
                  <a:srgbClr val="000000"/>
                </a:solidFill>
              </a:rPr>
              <a:t>Office of Gov. Min. </a:t>
            </a:r>
            <a:r>
              <a:rPr lang="en-US" sz="2200" dirty="0">
                <a:solidFill>
                  <a:srgbClr val="000000"/>
                </a:solidFill>
              </a:rPr>
              <a:t>&amp;</a:t>
            </a:r>
            <a:r>
              <a:rPr lang="en-US" sz="2200" dirty="0" smtClean="0">
                <a:solidFill>
                  <a:srgbClr val="000000"/>
                </a:solidFill>
              </a:rPr>
              <a:t> </a:t>
            </a:r>
            <a:r>
              <a:rPr lang="en-US" sz="2200" dirty="0" smtClean="0">
                <a:solidFill>
                  <a:srgbClr val="000000"/>
                </a:solidFill>
              </a:rPr>
              <a:t>Support Staff</a:t>
            </a:r>
          </a:p>
          <a:p>
            <a:pPr marL="342900" indent="-342900">
              <a:buFont typeface="Arial" panose="020B0604020202020204" pitchFamily="34" charset="0"/>
              <a:buChar char="•"/>
            </a:pPr>
            <a:r>
              <a:rPr lang="en-US" sz="2200" dirty="0" smtClean="0">
                <a:solidFill>
                  <a:srgbClr val="000000"/>
                </a:solidFill>
              </a:rPr>
              <a:t>Candidacy Support</a:t>
            </a:r>
          </a:p>
          <a:p>
            <a:pPr marL="342900" indent="-342900">
              <a:buFont typeface="Arial" panose="020B0604020202020204" pitchFamily="34" charset="0"/>
              <a:buChar char="•"/>
            </a:pPr>
            <a:r>
              <a:rPr lang="en-US" sz="2200" dirty="0" smtClean="0">
                <a:solidFill>
                  <a:srgbClr val="000000"/>
                </a:solidFill>
              </a:rPr>
              <a:t>Mission District Deans</a:t>
            </a:r>
          </a:p>
          <a:p>
            <a:pPr marL="342900" indent="-342900">
              <a:buFont typeface="Arial" panose="020B0604020202020204" pitchFamily="34" charset="0"/>
              <a:buChar char="•"/>
            </a:pPr>
            <a:r>
              <a:rPr lang="en-US" sz="2200" dirty="0" smtClean="0">
                <a:solidFill>
                  <a:srgbClr val="000000"/>
                </a:solidFill>
              </a:rPr>
              <a:t>Retired Clergy Events</a:t>
            </a:r>
          </a:p>
          <a:p>
            <a:pPr marL="342900" indent="-342900">
              <a:buFont typeface="Arial" panose="020B0604020202020204" pitchFamily="34" charset="0"/>
              <a:buChar char="•"/>
            </a:pPr>
            <a:r>
              <a:rPr lang="en-US" sz="2200" dirty="0" smtClean="0">
                <a:solidFill>
                  <a:srgbClr val="000000"/>
                </a:solidFill>
              </a:rPr>
              <a:t>Seminarians, Entrance/Endorsement/Approval</a:t>
            </a:r>
          </a:p>
          <a:p>
            <a:pPr marL="342900" indent="-342900">
              <a:buFont typeface="Arial" panose="020B0604020202020204" pitchFamily="34" charset="0"/>
              <a:buChar char="•"/>
            </a:pPr>
            <a:r>
              <a:rPr lang="en-US" sz="2200" dirty="0" smtClean="0">
                <a:solidFill>
                  <a:srgbClr val="000000"/>
                </a:solidFill>
              </a:rPr>
              <a:t>Internships: Urban subsidy</a:t>
            </a:r>
          </a:p>
          <a:p>
            <a:pPr marL="342900" indent="-342900">
              <a:buFont typeface="Arial" panose="020B0604020202020204" pitchFamily="34" charset="0"/>
              <a:buChar char="•"/>
            </a:pPr>
            <a:r>
              <a:rPr lang="en-US" sz="2200" dirty="0" smtClean="0">
                <a:solidFill>
                  <a:srgbClr val="000000"/>
                </a:solidFill>
              </a:rPr>
              <a:t>Office of the Secretary</a:t>
            </a:r>
          </a:p>
          <a:p>
            <a:pPr marL="342900" indent="-342900">
              <a:buFont typeface="Arial" panose="020B0604020202020204" pitchFamily="34" charset="0"/>
              <a:buChar char="•"/>
            </a:pPr>
            <a:r>
              <a:rPr lang="en-US" sz="2200" dirty="0" smtClean="0">
                <a:solidFill>
                  <a:srgbClr val="000000"/>
                </a:solidFill>
              </a:rPr>
              <a:t>Synod Worship, Ordinations, Special Events</a:t>
            </a:r>
          </a:p>
          <a:p>
            <a:pPr marL="342900" indent="-342900">
              <a:buFont typeface="Arial" panose="020B0604020202020204" pitchFamily="34" charset="0"/>
              <a:buChar char="•"/>
            </a:pPr>
            <a:r>
              <a:rPr lang="en-US" sz="2200" dirty="0" smtClean="0">
                <a:solidFill>
                  <a:srgbClr val="000000"/>
                </a:solidFill>
              </a:rPr>
              <a:t>Synod Assembly</a:t>
            </a:r>
          </a:p>
          <a:p>
            <a:pPr marL="342900" indent="-342900">
              <a:buFont typeface="Arial" panose="020B0604020202020204" pitchFamily="34" charset="0"/>
              <a:buChar char="•"/>
            </a:pPr>
            <a:r>
              <a:rPr lang="en-US" sz="2200" dirty="0" smtClean="0">
                <a:solidFill>
                  <a:srgbClr val="000000"/>
                </a:solidFill>
              </a:rPr>
              <a:t>Ecumenical and Inter-faith Programs and Events</a:t>
            </a:r>
          </a:p>
        </p:txBody>
      </p:sp>
      <p:graphicFrame>
        <p:nvGraphicFramePr>
          <p:cNvPr id="8" name="Chart 7"/>
          <p:cNvGraphicFramePr/>
          <p:nvPr>
            <p:extLst>
              <p:ext uri="{D42A27DB-BD31-4B8C-83A1-F6EECF244321}">
                <p14:modId xmlns:p14="http://schemas.microsoft.com/office/powerpoint/2010/main" val="1964937860"/>
              </p:ext>
            </p:extLst>
          </p:nvPr>
        </p:nvGraphicFramePr>
        <p:xfrm>
          <a:off x="457200" y="381000"/>
          <a:ext cx="1600200" cy="14478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457200" y="1600200"/>
            <a:ext cx="1600200" cy="769441"/>
          </a:xfrm>
          <a:prstGeom prst="rect">
            <a:avLst/>
          </a:prstGeom>
          <a:solidFill>
            <a:schemeClr val="bg1"/>
          </a:solidFill>
        </p:spPr>
        <p:txBody>
          <a:bodyPr wrap="square" rtlCol="0">
            <a:spAutoFit/>
          </a:bodyPr>
          <a:lstStyle/>
          <a:p>
            <a:pPr algn="ctr"/>
            <a:r>
              <a:rPr lang="en-US" sz="4400" b="1" dirty="0" smtClean="0"/>
              <a:t>12%</a:t>
            </a:r>
            <a:endParaRPr lang="en-US" sz="4400" b="1" dirty="0"/>
          </a:p>
        </p:txBody>
      </p:sp>
    </p:spTree>
    <p:extLst>
      <p:ext uri="{BB962C8B-B14F-4D97-AF65-F5344CB8AC3E}">
        <p14:creationId xmlns:p14="http://schemas.microsoft.com/office/powerpoint/2010/main" val="10323211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Title 1"/>
          <p:cNvSpPr>
            <a:spLocks noGrp="1"/>
          </p:cNvSpPr>
          <p:nvPr>
            <p:ph type="title"/>
          </p:nvPr>
        </p:nvSpPr>
        <p:spPr>
          <a:xfrm>
            <a:off x="2209800" y="685800"/>
            <a:ext cx="6553200" cy="2133600"/>
          </a:xfrm>
        </p:spPr>
        <p:txBody>
          <a:bodyPr/>
          <a:lstStyle/>
          <a:p>
            <a:pPr algn="ctr"/>
            <a:r>
              <a:rPr lang="en-US" i="1" dirty="0" smtClean="0">
                <a:solidFill>
                  <a:srgbClr val="CC0000"/>
                </a:solidFill>
              </a:rPr>
              <a:t>OVERSIGHT AND PLANNING FOR THE SAKE OF GOD’S MISSION</a:t>
            </a:r>
            <a:br>
              <a:rPr lang="en-US" i="1" dirty="0" smtClean="0">
                <a:solidFill>
                  <a:srgbClr val="CC0000"/>
                </a:solidFill>
              </a:rPr>
            </a:br>
            <a:r>
              <a:rPr lang="en-US" i="1" dirty="0" smtClean="0">
                <a:solidFill>
                  <a:srgbClr val="CC0000"/>
                </a:solidFill>
              </a:rPr>
              <a:t>$316,218</a:t>
            </a:r>
            <a:endParaRPr lang="en-US" sz="4000" dirty="0" smtClean="0">
              <a:solidFill>
                <a:srgbClr val="0070C0"/>
              </a:solidFill>
            </a:endParaRPr>
          </a:p>
        </p:txBody>
      </p:sp>
      <p:sp>
        <p:nvSpPr>
          <p:cNvPr id="2" name="TextBox 1"/>
          <p:cNvSpPr txBox="1"/>
          <p:nvPr/>
        </p:nvSpPr>
        <p:spPr>
          <a:xfrm>
            <a:off x="1250576" y="2590800"/>
            <a:ext cx="7512424" cy="4154984"/>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solidFill>
                  <a:srgbClr val="000000"/>
                </a:solidFill>
              </a:rPr>
              <a:t>Synod Office Staff Compensation</a:t>
            </a:r>
          </a:p>
          <a:p>
            <a:pPr marL="342900" indent="-342900">
              <a:buFont typeface="Arial" panose="020B0604020202020204" pitchFamily="34" charset="0"/>
              <a:buChar char="•"/>
            </a:pPr>
            <a:r>
              <a:rPr lang="en-US" sz="2400" dirty="0" smtClean="0">
                <a:solidFill>
                  <a:srgbClr val="000000"/>
                </a:solidFill>
              </a:rPr>
              <a:t>Pastoral Supply Coordination</a:t>
            </a:r>
          </a:p>
          <a:p>
            <a:pPr marL="342900" indent="-342900">
              <a:buFont typeface="Arial" panose="020B0604020202020204" pitchFamily="34" charset="0"/>
              <a:buChar char="•"/>
            </a:pPr>
            <a:r>
              <a:rPr lang="en-US" sz="2400" dirty="0" smtClean="0">
                <a:solidFill>
                  <a:srgbClr val="000000"/>
                </a:solidFill>
              </a:rPr>
              <a:t>Administrative Contract Staffing</a:t>
            </a:r>
          </a:p>
          <a:p>
            <a:pPr marL="342900" indent="-342900">
              <a:buFont typeface="Arial" panose="020B0604020202020204" pitchFamily="34" charset="0"/>
              <a:buChar char="•"/>
            </a:pPr>
            <a:r>
              <a:rPr lang="en-US" sz="2400" dirty="0" smtClean="0">
                <a:solidFill>
                  <a:srgbClr val="000000"/>
                </a:solidFill>
              </a:rPr>
              <a:t>Synod Reports and Directories</a:t>
            </a:r>
          </a:p>
          <a:p>
            <a:pPr marL="342900" indent="-342900">
              <a:buFont typeface="Arial" panose="020B0604020202020204" pitchFamily="34" charset="0"/>
              <a:buChar char="•"/>
            </a:pPr>
            <a:r>
              <a:rPr lang="en-US" sz="2400" dirty="0" smtClean="0">
                <a:solidFill>
                  <a:srgbClr val="000000"/>
                </a:solidFill>
              </a:rPr>
              <a:t>Synod Council and Volunteer Meetings and Travel</a:t>
            </a:r>
          </a:p>
          <a:p>
            <a:pPr marL="342900" indent="-342900">
              <a:buFont typeface="Arial" panose="020B0604020202020204" pitchFamily="34" charset="0"/>
              <a:buChar char="•"/>
            </a:pPr>
            <a:r>
              <a:rPr lang="en-US" sz="2400" dirty="0" smtClean="0">
                <a:solidFill>
                  <a:srgbClr val="000000"/>
                </a:solidFill>
              </a:rPr>
              <a:t>Audit and Legal Services</a:t>
            </a:r>
          </a:p>
          <a:p>
            <a:pPr marL="342900" indent="-342900">
              <a:buFont typeface="Arial" panose="020B0604020202020204" pitchFamily="34" charset="0"/>
              <a:buChar char="•"/>
            </a:pPr>
            <a:r>
              <a:rPr lang="en-US" sz="2400" dirty="0" smtClean="0">
                <a:solidFill>
                  <a:srgbClr val="000000"/>
                </a:solidFill>
              </a:rPr>
              <a:t>Banking, Insurance, Accounting, Payroll Services </a:t>
            </a:r>
          </a:p>
          <a:p>
            <a:pPr marL="342900" indent="-342900">
              <a:buFont typeface="Arial" panose="020B0604020202020204" pitchFamily="34" charset="0"/>
              <a:buChar char="•"/>
            </a:pPr>
            <a:r>
              <a:rPr lang="en-US" sz="2400" dirty="0" smtClean="0">
                <a:solidFill>
                  <a:srgbClr val="000000"/>
                </a:solidFill>
              </a:rPr>
              <a:t>Property Costs, Services and Management</a:t>
            </a:r>
          </a:p>
          <a:p>
            <a:pPr marL="342900" indent="-342900">
              <a:buFont typeface="Arial" panose="020B0604020202020204" pitchFamily="34" charset="0"/>
              <a:buChar char="•"/>
            </a:pPr>
            <a:r>
              <a:rPr lang="en-US" sz="2400" dirty="0" smtClean="0">
                <a:solidFill>
                  <a:srgbClr val="000000"/>
                </a:solidFill>
              </a:rPr>
              <a:t>Automobile Maintenance and Replacement</a:t>
            </a:r>
          </a:p>
          <a:p>
            <a:pPr marL="342900" indent="-342900">
              <a:buFont typeface="Arial" panose="020B0604020202020204" pitchFamily="34" charset="0"/>
              <a:buChar char="•"/>
            </a:pPr>
            <a:r>
              <a:rPr lang="en-US" sz="2400" dirty="0" smtClean="0">
                <a:solidFill>
                  <a:srgbClr val="000000"/>
                </a:solidFill>
              </a:rPr>
              <a:t>Staff Business Travel Expenses</a:t>
            </a:r>
          </a:p>
          <a:p>
            <a:pPr marL="342900" indent="-342900">
              <a:buFont typeface="Arial" panose="020B0604020202020204" pitchFamily="34" charset="0"/>
              <a:buChar char="•"/>
            </a:pPr>
            <a:r>
              <a:rPr lang="en-US" sz="2400" dirty="0" smtClean="0">
                <a:solidFill>
                  <a:srgbClr val="000000"/>
                </a:solidFill>
              </a:rPr>
              <a:t>Postage, Telephone, Subscriptions</a:t>
            </a:r>
          </a:p>
        </p:txBody>
      </p:sp>
      <p:graphicFrame>
        <p:nvGraphicFramePr>
          <p:cNvPr id="8" name="Chart 7"/>
          <p:cNvGraphicFramePr/>
          <p:nvPr>
            <p:extLst>
              <p:ext uri="{D42A27DB-BD31-4B8C-83A1-F6EECF244321}">
                <p14:modId xmlns:p14="http://schemas.microsoft.com/office/powerpoint/2010/main" val="508136466"/>
              </p:ext>
            </p:extLst>
          </p:nvPr>
        </p:nvGraphicFramePr>
        <p:xfrm>
          <a:off x="457200" y="381000"/>
          <a:ext cx="1600200" cy="14478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457200" y="1600200"/>
            <a:ext cx="1600200" cy="769441"/>
          </a:xfrm>
          <a:prstGeom prst="rect">
            <a:avLst/>
          </a:prstGeom>
          <a:solidFill>
            <a:schemeClr val="bg1"/>
          </a:solidFill>
        </p:spPr>
        <p:txBody>
          <a:bodyPr wrap="square" rtlCol="0">
            <a:spAutoFit/>
          </a:bodyPr>
          <a:lstStyle/>
          <a:p>
            <a:pPr algn="ctr"/>
            <a:r>
              <a:rPr lang="en-US" sz="4400" b="1" dirty="0" smtClean="0"/>
              <a:t>13%</a:t>
            </a:r>
            <a:endParaRPr lang="en-US" sz="4400" b="1" dirty="0"/>
          </a:p>
        </p:txBody>
      </p:sp>
    </p:spTree>
    <p:extLst>
      <p:ext uri="{BB962C8B-B14F-4D97-AF65-F5344CB8AC3E}">
        <p14:creationId xmlns:p14="http://schemas.microsoft.com/office/powerpoint/2010/main" val="10323211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057400" y="762000"/>
            <a:ext cx="6705600" cy="1143000"/>
          </a:xfrm>
          <a:prstGeom prst="roundRect">
            <a:avLst>
              <a:gd name="adj" fmla="val 21667"/>
            </a:avLst>
          </a:prstGeom>
        </p:spPr>
        <p:txBody>
          <a:bodyPr anchor="ct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2"/>
                </a:solidFill>
                <a:effectLst/>
                <a:uLnTx/>
                <a:uFillTx/>
                <a:latin typeface="Calibri" pitchFamily="34" charset="0"/>
                <a:ea typeface="+mj-ea"/>
                <a:cs typeface="+mj-cs"/>
              </a:rPr>
              <a:t>Spending Plan Next Steps</a:t>
            </a:r>
          </a:p>
        </p:txBody>
      </p:sp>
      <p:sp>
        <p:nvSpPr>
          <p:cNvPr id="7" name="Text Placeholder 3"/>
          <p:cNvSpPr txBox="1">
            <a:spLocks/>
          </p:cNvSpPr>
          <p:nvPr/>
        </p:nvSpPr>
        <p:spPr bwMode="auto">
          <a:xfrm>
            <a:off x="1143000" y="2667000"/>
            <a:ext cx="7264400" cy="3886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defRPr/>
            </a:pPr>
            <a:r>
              <a:rPr kumimoji="0" lang="en-US" sz="4800" b="1" i="0" u="none" strike="noStrike" kern="0" cap="none" spc="0" normalizeH="0" baseline="0" noProof="0" dirty="0" smtClean="0">
                <a:ln>
                  <a:noFill/>
                </a:ln>
                <a:solidFill>
                  <a:schemeClr val="tx1"/>
                </a:solidFill>
                <a:effectLst/>
                <a:uLnTx/>
                <a:uFillTx/>
                <a:latin typeface="Calibri" pitchFamily="34" charset="0"/>
              </a:rPr>
              <a:t>Bring questions</a:t>
            </a:r>
            <a:r>
              <a:rPr lang="en-US" sz="4800" b="1" kern="0" dirty="0" smtClean="0">
                <a:latin typeface="Calibri" pitchFamily="34" charset="0"/>
              </a:rPr>
              <a:t> and</a:t>
            </a:r>
            <a:r>
              <a:rPr lang="en-US" sz="4800" b="1" kern="0" dirty="0">
                <a:latin typeface="Calibri" pitchFamily="34" charset="0"/>
              </a:rPr>
              <a:t> </a:t>
            </a:r>
            <a:r>
              <a:rPr kumimoji="0" lang="en-US" sz="4800" b="1" i="0" u="none" strike="noStrike" kern="0" cap="none" spc="0" normalizeH="0" baseline="0" noProof="0" dirty="0" smtClean="0">
                <a:ln>
                  <a:noFill/>
                </a:ln>
                <a:solidFill>
                  <a:schemeClr val="tx1"/>
                </a:solidFill>
                <a:effectLst/>
                <a:uLnTx/>
                <a:uFillTx/>
                <a:latin typeface="Calibri" pitchFamily="34" charset="0"/>
              </a:rPr>
              <a:t>concerns, to </a:t>
            </a:r>
            <a:r>
              <a:rPr lang="en-US" sz="4800" b="1" kern="0" dirty="0" smtClean="0">
                <a:latin typeface="Calibri" pitchFamily="34" charset="0"/>
              </a:rPr>
              <a:t>our “Mission Expo” conversation</a:t>
            </a:r>
            <a:r>
              <a:rPr kumimoji="0" lang="en-US" sz="4800" b="1" i="0" u="none" strike="noStrike" kern="0" cap="none" spc="0" normalizeH="0" baseline="0" noProof="0" dirty="0" smtClean="0">
                <a:ln>
                  <a:noFill/>
                </a:ln>
                <a:solidFill>
                  <a:schemeClr val="tx1"/>
                </a:solidFill>
                <a:effectLst/>
                <a:uLnTx/>
                <a:uFillTx/>
                <a:latin typeface="Calibri" pitchFamily="34" charset="0"/>
              </a:rPr>
              <a:t>.</a:t>
            </a:r>
          </a:p>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defRPr/>
            </a:pPr>
            <a:r>
              <a:rPr lang="en-US" sz="3200" b="1" kern="0" dirty="0" smtClean="0">
                <a:latin typeface="Calibri" pitchFamily="34" charset="0"/>
              </a:rPr>
              <a:t>Wilson West Room 4:00-5:00 PM</a:t>
            </a:r>
          </a:p>
          <a:p>
            <a:pPr marL="0" marR="0" lvl="0" indent="0" algn="ctr" defTabSz="914400" rtl="0" eaLnBrk="0" fontAlgn="base" latinLnBrk="0" hangingPunct="0">
              <a:lnSpc>
                <a:spcPct val="100000"/>
              </a:lnSpc>
              <a:spcBef>
                <a:spcPct val="20000"/>
              </a:spcBef>
              <a:spcAft>
                <a:spcPct val="0"/>
              </a:spcAft>
              <a:buClr>
                <a:schemeClr val="tx1"/>
              </a:buClr>
              <a:buSzPct val="75000"/>
              <a:buFont typeface="Wingdings" pitchFamily="2" charset="2"/>
              <a:buNone/>
              <a:tabLst/>
              <a:defRPr/>
            </a:pPr>
            <a:r>
              <a:rPr kumimoji="0" lang="en-US" sz="3200" b="1" i="0" u="none" strike="noStrike" kern="0" cap="none" spc="0" normalizeH="0" baseline="0" noProof="0" dirty="0" smtClean="0">
                <a:ln>
                  <a:noFill/>
                </a:ln>
                <a:solidFill>
                  <a:schemeClr val="tx1"/>
                </a:solidFill>
                <a:effectLst/>
                <a:uLnTx/>
                <a:uFillTx/>
                <a:latin typeface="Calibri" pitchFamily="34" charset="0"/>
              </a:rPr>
              <a:t>Amendments to the Spending Plan are due Friday, 7:00 PM</a:t>
            </a:r>
            <a:endParaRPr kumimoji="0" lang="en-US" sz="3200" b="1" i="0" u="none" strike="noStrike" kern="0" cap="none" spc="0" normalizeH="0" baseline="0" noProof="0" dirty="0">
              <a:ln>
                <a:noFill/>
              </a:ln>
              <a:solidFill>
                <a:schemeClr val="tx1"/>
              </a:solidFill>
              <a:effectLst/>
              <a:uLnTx/>
              <a:uFillTx/>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1" descr="C:\Documents and Settings\Pastor Schantzenbach\Desktop\CHURCH DOCS\$ Steward Docs\$ Mission Support\Spending Plans\2010 Photos\St Luke Mission Sign.JPG"/>
          <p:cNvPicPr>
            <a:picLocks noChangeAspect="1" noChangeArrowheads="1"/>
          </p:cNvPicPr>
          <p:nvPr/>
        </p:nvPicPr>
        <p:blipFill>
          <a:blip r:embed="rId3" cstate="print"/>
          <a:srcRect l="5190" r="5190" b="7483"/>
          <a:stretch>
            <a:fillRect/>
          </a:stretch>
        </p:blipFill>
        <p:spPr bwMode="auto">
          <a:xfrm>
            <a:off x="3505200" y="4292600"/>
            <a:ext cx="4738688" cy="2260600"/>
          </a:xfrm>
          <a:prstGeom prst="rect">
            <a:avLst/>
          </a:prstGeom>
          <a:noFill/>
          <a:ln w="9525">
            <a:noFill/>
            <a:miter lim="800000"/>
            <a:headEnd/>
            <a:tailEnd/>
          </a:ln>
        </p:spPr>
      </p:pic>
      <p:sp>
        <p:nvSpPr>
          <p:cNvPr id="33794" name="Title 1"/>
          <p:cNvSpPr>
            <a:spLocks noGrp="1"/>
          </p:cNvSpPr>
          <p:nvPr>
            <p:ph type="title" idx="4294967295"/>
          </p:nvPr>
        </p:nvSpPr>
        <p:spPr>
          <a:xfrm>
            <a:off x="2438400" y="762000"/>
            <a:ext cx="6705600" cy="1143000"/>
          </a:xfrm>
        </p:spPr>
        <p:txBody>
          <a:bodyPr anchor="ctr"/>
          <a:lstStyle/>
          <a:p>
            <a:pPr eaLnBrk="1" hangingPunct="1"/>
            <a:r>
              <a:rPr lang="en-US" sz="4000" dirty="0" smtClean="0">
                <a:latin typeface="Calibri" pitchFamily="34" charset="0"/>
              </a:rPr>
              <a:t>A</a:t>
            </a:r>
            <a:r>
              <a:rPr lang="en-US" sz="4400" dirty="0" smtClean="0">
                <a:latin typeface="Calibri" pitchFamily="34" charset="0"/>
              </a:rPr>
              <a:t> Missional Synod</a:t>
            </a:r>
          </a:p>
        </p:txBody>
      </p:sp>
      <p:sp>
        <p:nvSpPr>
          <p:cNvPr id="33795" name="Content Placeholder 2"/>
          <p:cNvSpPr>
            <a:spLocks noGrp="1"/>
          </p:cNvSpPr>
          <p:nvPr>
            <p:ph idx="4294967295"/>
          </p:nvPr>
        </p:nvSpPr>
        <p:spPr>
          <a:xfrm>
            <a:off x="1222602" y="2286000"/>
            <a:ext cx="7010400" cy="2286000"/>
          </a:xfrm>
        </p:spPr>
        <p:txBody>
          <a:bodyPr/>
          <a:lstStyle/>
          <a:p>
            <a:pPr marL="0" eaLnBrk="1" hangingPunct="1">
              <a:buFont typeface="Wingdings" pitchFamily="2" charset="2"/>
              <a:buNone/>
            </a:pPr>
            <a:r>
              <a:rPr lang="en-US" sz="2700" i="1" dirty="0" smtClean="0">
                <a:latin typeface="Calibri" pitchFamily="34" charset="0"/>
              </a:rPr>
              <a:t>We understand ourselves as “a people created by God in Christ, empowered by the Holy Spirit, called and sent to bear witness to God’s creative, redeeming, and sanctifying activity in the world.” (ELCA Constitution for Synods)</a:t>
            </a:r>
          </a:p>
        </p:txBody>
      </p:sp>
      <p:sp>
        <p:nvSpPr>
          <p:cNvPr id="33796" name="TextBox 5"/>
          <p:cNvSpPr txBox="1">
            <a:spLocks noChangeArrowheads="1"/>
          </p:cNvSpPr>
          <p:nvPr/>
        </p:nvSpPr>
        <p:spPr bwMode="auto">
          <a:xfrm>
            <a:off x="762000" y="5257800"/>
            <a:ext cx="2667000" cy="646113"/>
          </a:xfrm>
          <a:prstGeom prst="rect">
            <a:avLst/>
          </a:prstGeom>
          <a:noFill/>
          <a:ln w="9525">
            <a:noFill/>
            <a:miter lim="800000"/>
            <a:headEnd/>
            <a:tailEnd/>
          </a:ln>
        </p:spPr>
        <p:txBody>
          <a:bodyPr>
            <a:spAutoFit/>
          </a:bodyPr>
          <a:lstStyle/>
          <a:p>
            <a:pPr algn="r" eaLnBrk="0" hangingPunct="0"/>
            <a:r>
              <a:rPr lang="en-US" dirty="0"/>
              <a:t>Exiting Church property at St. Luke, Washington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1828800" y="762000"/>
            <a:ext cx="7086600" cy="1143000"/>
          </a:xfrm>
        </p:spPr>
        <p:txBody>
          <a:bodyPr anchor="ctr"/>
          <a:lstStyle/>
          <a:p>
            <a:pPr eaLnBrk="1" hangingPunct="1"/>
            <a:r>
              <a:rPr lang="en-US" sz="4000" dirty="0" smtClean="0">
                <a:latin typeface="Calibri" pitchFamily="34" charset="0"/>
              </a:rPr>
              <a:t>Essential, Enduring, Core Values</a:t>
            </a:r>
          </a:p>
        </p:txBody>
      </p:sp>
      <p:sp>
        <p:nvSpPr>
          <p:cNvPr id="37890" name="Rectangle 9"/>
          <p:cNvSpPr>
            <a:spLocks noGrp="1" noChangeArrowheads="1"/>
          </p:cNvSpPr>
          <p:nvPr>
            <p:ph sz="quarter" idx="1"/>
          </p:nvPr>
        </p:nvSpPr>
        <p:spPr>
          <a:xfrm>
            <a:off x="1219200" y="2438400"/>
            <a:ext cx="6477000" cy="1066800"/>
          </a:xfrm>
        </p:spPr>
        <p:txBody>
          <a:bodyPr/>
          <a:lstStyle/>
          <a:p>
            <a:pPr eaLnBrk="1" hangingPunct="1">
              <a:lnSpc>
                <a:spcPct val="90000"/>
              </a:lnSpc>
              <a:buFont typeface="Wingdings" pitchFamily="2" charset="2"/>
              <a:buNone/>
            </a:pPr>
            <a:r>
              <a:rPr lang="en-US" sz="3200" b="1" dirty="0" smtClean="0">
                <a:latin typeface="Calibri" pitchFamily="34" charset="0"/>
              </a:rPr>
              <a:t>This is who we are together.  </a:t>
            </a:r>
          </a:p>
          <a:p>
            <a:pPr eaLnBrk="1" hangingPunct="1">
              <a:lnSpc>
                <a:spcPct val="90000"/>
              </a:lnSpc>
              <a:buFont typeface="Wingdings" pitchFamily="2" charset="2"/>
              <a:buNone/>
            </a:pPr>
            <a:r>
              <a:rPr lang="en-US" sz="3200" b="1" dirty="0" smtClean="0">
                <a:latin typeface="Calibri" pitchFamily="34" charset="0"/>
              </a:rPr>
              <a:t>People of:</a:t>
            </a:r>
          </a:p>
          <a:p>
            <a:pPr eaLnBrk="1" hangingPunct="1"/>
            <a:endParaRPr lang="en-US" sz="2000" dirty="0" smtClean="0"/>
          </a:p>
        </p:txBody>
      </p:sp>
      <p:sp>
        <p:nvSpPr>
          <p:cNvPr id="3" name="Content Placeholder 2"/>
          <p:cNvSpPr>
            <a:spLocks noGrp="1"/>
          </p:cNvSpPr>
          <p:nvPr>
            <p:ph sz="half" idx="3"/>
          </p:nvPr>
        </p:nvSpPr>
        <p:spPr>
          <a:xfrm>
            <a:off x="1106488" y="3581400"/>
            <a:ext cx="3770312" cy="2743200"/>
          </a:xfrm>
        </p:spPr>
        <p:txBody>
          <a:bodyPr/>
          <a:lstStyle/>
          <a:p>
            <a:pPr eaLnBrk="1" hangingPunct="1">
              <a:lnSpc>
                <a:spcPct val="90000"/>
              </a:lnSpc>
            </a:pPr>
            <a:r>
              <a:rPr lang="en-US" dirty="0" smtClean="0">
                <a:latin typeface="Calibri" pitchFamily="34" charset="0"/>
              </a:rPr>
              <a:t>Faithfulness</a:t>
            </a:r>
          </a:p>
          <a:p>
            <a:pPr eaLnBrk="1" hangingPunct="1">
              <a:lnSpc>
                <a:spcPct val="90000"/>
              </a:lnSpc>
            </a:pPr>
            <a:r>
              <a:rPr lang="en-US" dirty="0" smtClean="0">
                <a:latin typeface="Calibri" pitchFamily="34" charset="0"/>
              </a:rPr>
              <a:t>Respect</a:t>
            </a:r>
          </a:p>
          <a:p>
            <a:pPr eaLnBrk="1" hangingPunct="1">
              <a:lnSpc>
                <a:spcPct val="90000"/>
              </a:lnSpc>
            </a:pPr>
            <a:r>
              <a:rPr lang="en-US" dirty="0" smtClean="0">
                <a:latin typeface="Calibri" pitchFamily="34" charset="0"/>
              </a:rPr>
              <a:t>Diversity</a:t>
            </a:r>
          </a:p>
          <a:p>
            <a:pPr eaLnBrk="1" hangingPunct="1">
              <a:lnSpc>
                <a:spcPct val="90000"/>
              </a:lnSpc>
            </a:pPr>
            <a:r>
              <a:rPr lang="en-US" dirty="0" smtClean="0">
                <a:latin typeface="Calibri" pitchFamily="34" charset="0"/>
              </a:rPr>
              <a:t>Generosity</a:t>
            </a:r>
          </a:p>
          <a:p>
            <a:pPr eaLnBrk="1" hangingPunct="1">
              <a:lnSpc>
                <a:spcPct val="90000"/>
              </a:lnSpc>
            </a:pPr>
            <a:r>
              <a:rPr lang="en-US" dirty="0" smtClean="0">
                <a:latin typeface="Calibri" pitchFamily="34" charset="0"/>
              </a:rPr>
              <a:t>Change</a:t>
            </a:r>
          </a:p>
          <a:p>
            <a:pPr eaLnBrk="1" hangingPunct="1">
              <a:lnSpc>
                <a:spcPct val="90000"/>
              </a:lnSpc>
            </a:pPr>
            <a:r>
              <a:rPr lang="en-US" dirty="0" smtClean="0">
                <a:latin typeface="Calibri" pitchFamily="34" charset="0"/>
              </a:rPr>
              <a:t>Interdependence</a:t>
            </a:r>
          </a:p>
        </p:txBody>
      </p:sp>
      <p:pic>
        <p:nvPicPr>
          <p:cNvPr id="37892" name="Picture 2" descr="C:\Documents and Settings\Pastor Schantzenbach\Desktop\CHURCH DOCS\$ Steward Docs\$ Mission Support\Spending Plans\2010 Photos\NJ Synod Banner.jpg"/>
          <p:cNvPicPr>
            <a:picLocks noChangeAspect="1" noChangeArrowheads="1"/>
          </p:cNvPicPr>
          <p:nvPr/>
        </p:nvPicPr>
        <p:blipFill>
          <a:blip r:embed="rId3" cstate="print"/>
          <a:srcRect l="21001" t="3999" r="17999" b="8000"/>
          <a:stretch>
            <a:fillRect/>
          </a:stretch>
        </p:blipFill>
        <p:spPr bwMode="auto">
          <a:xfrm>
            <a:off x="5029200" y="3124200"/>
            <a:ext cx="2851150" cy="30845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idx="4294967295"/>
          </p:nvPr>
        </p:nvSpPr>
        <p:spPr>
          <a:xfrm>
            <a:off x="2438400" y="762000"/>
            <a:ext cx="6705600" cy="1143000"/>
          </a:xfrm>
        </p:spPr>
        <p:txBody>
          <a:bodyPr anchor="ctr"/>
          <a:lstStyle/>
          <a:p>
            <a:r>
              <a:rPr lang="en-US" sz="4400" dirty="0">
                <a:latin typeface="Calibri" pitchFamily="34" charset="0"/>
              </a:rPr>
              <a:t>Because </a:t>
            </a:r>
            <a:r>
              <a:rPr lang="en-US" sz="4400" dirty="0" smtClean="0">
                <a:latin typeface="Calibri" pitchFamily="34" charset="0"/>
              </a:rPr>
              <a:t>You Care</a:t>
            </a:r>
            <a:endParaRPr lang="en-US" sz="4400" dirty="0">
              <a:latin typeface="Calibri" pitchFamily="34" charset="0"/>
            </a:endParaRPr>
          </a:p>
        </p:txBody>
      </p:sp>
      <p:sp>
        <p:nvSpPr>
          <p:cNvPr id="29698" name="Content Placeholder 2"/>
          <p:cNvSpPr>
            <a:spLocks noGrp="1"/>
          </p:cNvSpPr>
          <p:nvPr>
            <p:ph idx="4294967295"/>
          </p:nvPr>
        </p:nvSpPr>
        <p:spPr>
          <a:xfrm>
            <a:off x="762000" y="2286000"/>
            <a:ext cx="7693025" cy="3124199"/>
          </a:xfrm>
        </p:spPr>
        <p:txBody>
          <a:bodyPr/>
          <a:lstStyle/>
          <a:p>
            <a:pPr eaLnBrk="1" hangingPunct="1"/>
            <a:r>
              <a:rPr lang="en-US" sz="2500" dirty="0" smtClean="0">
                <a:latin typeface="Calibri" pitchFamily="34" charset="0"/>
              </a:rPr>
              <a:t>The mission momentum created in this Synod through your generosity is cause for thanksgiving and celebration.</a:t>
            </a:r>
          </a:p>
          <a:p>
            <a:r>
              <a:rPr lang="en-US" sz="2500" dirty="0" smtClean="0">
                <a:latin typeface="Calibri" pitchFamily="34" charset="0"/>
              </a:rPr>
              <a:t>The </a:t>
            </a:r>
            <a:r>
              <a:rPr lang="en-US" sz="2500" dirty="0">
                <a:latin typeface="Calibri" pitchFamily="34" charset="0"/>
              </a:rPr>
              <a:t>faithfulness of God’s people in New Jersey has not wavered </a:t>
            </a:r>
            <a:r>
              <a:rPr lang="en-US" sz="2500" dirty="0" smtClean="0">
                <a:latin typeface="Calibri" pitchFamily="34" charset="0"/>
              </a:rPr>
              <a:t>in the face of changing context and challenges.</a:t>
            </a:r>
          </a:p>
          <a:p>
            <a:r>
              <a:rPr lang="en-US" sz="4800" b="1" dirty="0" smtClean="0">
                <a:solidFill>
                  <a:srgbClr val="FF0000"/>
                </a:solidFill>
                <a:latin typeface="Calibri" pitchFamily="34" charset="0"/>
              </a:rPr>
              <a:t>THANK YOU!</a:t>
            </a:r>
            <a:endParaRPr lang="en-US" sz="4800" b="1" dirty="0">
              <a:solidFill>
                <a:srgbClr val="FF0000"/>
              </a:solidFill>
              <a:latin typeface="Calibri" pitchFamily="34" charset="0"/>
            </a:endParaRPr>
          </a:p>
        </p:txBody>
      </p:sp>
      <p:sp>
        <p:nvSpPr>
          <p:cNvPr id="4" name="TextBox 3"/>
          <p:cNvSpPr txBox="1"/>
          <p:nvPr/>
        </p:nvSpPr>
        <p:spPr>
          <a:xfrm>
            <a:off x="1295400" y="5486400"/>
            <a:ext cx="2971800" cy="646331"/>
          </a:xfrm>
          <a:prstGeom prst="rect">
            <a:avLst/>
          </a:prstGeom>
          <a:noFill/>
        </p:spPr>
        <p:txBody>
          <a:bodyPr wrap="square" rtlCol="0">
            <a:spAutoFit/>
          </a:bodyPr>
          <a:lstStyle/>
          <a:p>
            <a:pPr algn="r"/>
            <a:r>
              <a:rPr lang="en-US" dirty="0" smtClean="0"/>
              <a:t>Salting the world with hope and life in Camden, NJ</a:t>
            </a:r>
            <a:endParaRPr lang="en-US" dirty="0"/>
          </a:p>
        </p:txBody>
      </p:sp>
      <p:pic>
        <p:nvPicPr>
          <p:cNvPr id="5" name="Picture 2" descr="C:\Documents and Settings\Pastor Schantzenbach\Desktop\CHURCH DOCS\$ Steward Docs\$ Mission Support\Spending Plans\2010 Photos\Copy of Camden.carlos and cross.JPG"/>
          <p:cNvPicPr>
            <a:picLocks noChangeAspect="1" noChangeArrowheads="1"/>
          </p:cNvPicPr>
          <p:nvPr/>
        </p:nvPicPr>
        <p:blipFill>
          <a:blip r:embed="rId3" cstate="print"/>
          <a:srcRect/>
          <a:stretch>
            <a:fillRect/>
          </a:stretch>
        </p:blipFill>
        <p:spPr bwMode="auto">
          <a:xfrm>
            <a:off x="4575332" y="4322763"/>
            <a:ext cx="3411382" cy="228758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nchor="ctr"/>
          <a:lstStyle/>
          <a:p>
            <a:pPr eaLnBrk="1" hangingPunct="1"/>
            <a:r>
              <a:rPr lang="en-US" sz="4000" dirty="0" smtClean="0">
                <a:latin typeface="Calibri" pitchFamily="34" charset="0"/>
              </a:rPr>
              <a:t>The Spending Plan is a </a:t>
            </a:r>
            <a:br>
              <a:rPr lang="en-US" sz="4000" dirty="0" smtClean="0">
                <a:latin typeface="Calibri" pitchFamily="34" charset="0"/>
              </a:rPr>
            </a:br>
            <a:r>
              <a:rPr lang="en-US" sz="4000" i="1" dirty="0" smtClean="0">
                <a:solidFill>
                  <a:srgbClr val="CC0000"/>
                </a:solidFill>
                <a:latin typeface="Calibri" pitchFamily="34" charset="0"/>
              </a:rPr>
              <a:t>Mission</a:t>
            </a:r>
            <a:r>
              <a:rPr lang="en-US" sz="4000" dirty="0" smtClean="0">
                <a:latin typeface="Calibri" pitchFamily="34" charset="0"/>
              </a:rPr>
              <a:t> Document</a:t>
            </a:r>
          </a:p>
        </p:txBody>
      </p:sp>
      <p:sp>
        <p:nvSpPr>
          <p:cNvPr id="35842" name="Content Placeholder 3"/>
          <p:cNvSpPr>
            <a:spLocks noGrp="1"/>
          </p:cNvSpPr>
          <p:nvPr>
            <p:ph sz="half" idx="1"/>
          </p:nvPr>
        </p:nvSpPr>
        <p:spPr>
          <a:xfrm>
            <a:off x="838200" y="2362200"/>
            <a:ext cx="3770313" cy="2057400"/>
          </a:xfrm>
        </p:spPr>
        <p:txBody>
          <a:bodyPr/>
          <a:lstStyle/>
          <a:p>
            <a:pPr marL="0" indent="0" eaLnBrk="1" hangingPunct="1">
              <a:buFontTx/>
              <a:buNone/>
              <a:defRPr/>
            </a:pPr>
            <a:r>
              <a:rPr lang="en-US" sz="2400" dirty="0" smtClean="0"/>
              <a:t>Directs resources into critical missional areas so that the church will exercise faithful behaviors:</a:t>
            </a:r>
          </a:p>
          <a:p>
            <a:pPr eaLnBrk="1" hangingPunct="1">
              <a:buFont typeface="Wingdings" pitchFamily="2" charset="2"/>
              <a:buNone/>
              <a:defRPr/>
            </a:pPr>
            <a:endParaRPr lang="en-US" sz="2400" dirty="0"/>
          </a:p>
        </p:txBody>
      </p:sp>
      <p:sp>
        <p:nvSpPr>
          <p:cNvPr id="4" name="Content Placeholder 3"/>
          <p:cNvSpPr>
            <a:spLocks noGrp="1"/>
          </p:cNvSpPr>
          <p:nvPr>
            <p:ph sz="half" idx="2"/>
          </p:nvPr>
        </p:nvSpPr>
        <p:spPr>
          <a:xfrm>
            <a:off x="4343400" y="2362200"/>
            <a:ext cx="4187825" cy="3352800"/>
          </a:xfrm>
        </p:spPr>
        <p:txBody>
          <a:bodyPr/>
          <a:lstStyle/>
          <a:p>
            <a:pPr lvl="1" eaLnBrk="1" hangingPunct="1">
              <a:buClr>
                <a:srgbClr val="CC0000"/>
              </a:buClr>
              <a:buFont typeface="Wingdings" pitchFamily="2" charset="2"/>
              <a:buChar char="V"/>
            </a:pPr>
            <a:r>
              <a:rPr lang="en-US" sz="2000" b="1" i="1" dirty="0" smtClean="0">
                <a:solidFill>
                  <a:srgbClr val="CC0000"/>
                </a:solidFill>
              </a:rPr>
              <a:t>ELCA Churchwide and Ministry Partners</a:t>
            </a:r>
          </a:p>
          <a:p>
            <a:pPr lvl="1" eaLnBrk="1" hangingPunct="1">
              <a:buClr>
                <a:srgbClr val="CC0000"/>
              </a:buClr>
              <a:buFont typeface="Wingdings" pitchFamily="2" charset="2"/>
              <a:buChar char="V"/>
            </a:pPr>
            <a:r>
              <a:rPr lang="en-US" sz="2000" b="1" i="1" dirty="0" smtClean="0">
                <a:solidFill>
                  <a:srgbClr val="CC0000"/>
                </a:solidFill>
              </a:rPr>
              <a:t>Strengthening Congregations</a:t>
            </a:r>
          </a:p>
          <a:p>
            <a:pPr lvl="1" eaLnBrk="1" hangingPunct="1">
              <a:buClr>
                <a:srgbClr val="CC0000"/>
              </a:buClr>
              <a:buFont typeface="Wingdings" pitchFamily="2" charset="2"/>
              <a:buChar char="V"/>
            </a:pPr>
            <a:r>
              <a:rPr lang="en-US" sz="2000" b="1" i="1" dirty="0" smtClean="0">
                <a:solidFill>
                  <a:srgbClr val="CC0000"/>
                </a:solidFill>
              </a:rPr>
              <a:t>Outreach Supporting Congregations</a:t>
            </a:r>
          </a:p>
          <a:p>
            <a:pPr lvl="1" eaLnBrk="1" hangingPunct="1">
              <a:buClr>
                <a:srgbClr val="CC0000"/>
              </a:buClr>
              <a:buFont typeface="Wingdings" pitchFamily="2" charset="2"/>
              <a:buChar char="V"/>
            </a:pPr>
            <a:r>
              <a:rPr lang="en-US" sz="2000" b="1" i="1" dirty="0" smtClean="0">
                <a:solidFill>
                  <a:srgbClr val="CC0000"/>
                </a:solidFill>
              </a:rPr>
              <a:t>Office of the Bishop Supporting Mission and Ministry</a:t>
            </a:r>
          </a:p>
          <a:p>
            <a:pPr lvl="1" eaLnBrk="1" hangingPunct="1">
              <a:buClr>
                <a:srgbClr val="CC0000"/>
              </a:buClr>
              <a:buFont typeface="Wingdings" pitchFamily="2" charset="2"/>
              <a:buChar char="V"/>
            </a:pPr>
            <a:r>
              <a:rPr lang="en-US" sz="2000" b="1" i="1" dirty="0" smtClean="0">
                <a:solidFill>
                  <a:srgbClr val="CC0000"/>
                </a:solidFill>
              </a:rPr>
              <a:t>Oversight and Planning for the Sake of Mission</a:t>
            </a:r>
          </a:p>
        </p:txBody>
      </p:sp>
      <p:pic>
        <p:nvPicPr>
          <p:cNvPr id="46084" name="Picture 1" descr="C:\Documents and Settings\Pastor Schantzenbach\Desktop\CHURCH DOCS\$ Steward Docs\$ Mission Support\Spending Plans\2010 Photos\Rabell Baptism.jpg"/>
          <p:cNvPicPr>
            <a:picLocks noChangeAspect="1" noChangeArrowheads="1"/>
          </p:cNvPicPr>
          <p:nvPr/>
        </p:nvPicPr>
        <p:blipFill>
          <a:blip r:embed="rId3" cstate="print"/>
          <a:srcRect/>
          <a:stretch>
            <a:fillRect/>
          </a:stretch>
        </p:blipFill>
        <p:spPr bwMode="auto">
          <a:xfrm>
            <a:off x="1066800" y="4267200"/>
            <a:ext cx="2590800" cy="1944688"/>
          </a:xfrm>
          <a:prstGeom prst="rect">
            <a:avLst/>
          </a:prstGeom>
          <a:noFill/>
          <a:ln w="9525">
            <a:noFill/>
            <a:miter lim="800000"/>
            <a:headEnd/>
            <a:tailEnd/>
          </a:ln>
        </p:spPr>
      </p:pic>
      <p:sp>
        <p:nvSpPr>
          <p:cNvPr id="46085" name="TextBox 6"/>
          <p:cNvSpPr txBox="1">
            <a:spLocks noChangeArrowheads="1"/>
          </p:cNvSpPr>
          <p:nvPr/>
        </p:nvSpPr>
        <p:spPr bwMode="auto">
          <a:xfrm>
            <a:off x="3810000" y="6096000"/>
            <a:ext cx="4419600" cy="369888"/>
          </a:xfrm>
          <a:prstGeom prst="rect">
            <a:avLst/>
          </a:prstGeom>
          <a:noFill/>
          <a:ln w="9525">
            <a:noFill/>
            <a:miter lim="800000"/>
            <a:headEnd/>
            <a:tailEnd/>
          </a:ln>
        </p:spPr>
        <p:txBody>
          <a:bodyPr>
            <a:spAutoFit/>
          </a:bodyPr>
          <a:lstStyle/>
          <a:p>
            <a:pPr eaLnBrk="0" hangingPunct="0"/>
            <a:r>
              <a:rPr lang="en-US" dirty="0"/>
              <a:t>Living the Great Commission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1905000" y="304800"/>
            <a:ext cx="7239000" cy="1600200"/>
          </a:xfrm>
          <a:prstGeom prst="roundRect">
            <a:avLst>
              <a:gd name="adj" fmla="val 21667"/>
            </a:avLst>
          </a:prstGeom>
          <a:noFill/>
          <a:ln w="9525">
            <a:noFill/>
            <a:round/>
            <a:headEnd/>
            <a:tailEnd/>
          </a:ln>
          <a:effectLst/>
        </p:spPr>
        <p:txBody>
          <a:bodyPr anchor="ctr"/>
          <a:lstStyle/>
          <a:p>
            <a:pPr algn="ctr">
              <a:lnSpc>
                <a:spcPct val="90000"/>
              </a:lnSpc>
              <a:defRPr/>
            </a:pPr>
            <a:r>
              <a:rPr lang="en-US" sz="4000" b="1" kern="0" dirty="0" smtClean="0">
                <a:solidFill>
                  <a:schemeClr val="tx2"/>
                </a:solidFill>
                <a:latin typeface="Calibri" pitchFamily="34" charset="0"/>
                <a:ea typeface="+mj-ea"/>
                <a:cs typeface="+mj-cs"/>
              </a:rPr>
              <a:t>            A New and Simple Look to the 2015 Spending Plan </a:t>
            </a:r>
            <a:endParaRPr lang="en-US" sz="4000" b="1" kern="0" dirty="0">
              <a:solidFill>
                <a:srgbClr val="C00000"/>
              </a:solidFill>
              <a:latin typeface="Calibri" pitchFamily="34" charset="0"/>
              <a:ea typeface="+mj-ea"/>
              <a:cs typeface="+mj-cs"/>
            </a:endParaRPr>
          </a:p>
        </p:txBody>
      </p:sp>
      <p:sp>
        <p:nvSpPr>
          <p:cNvPr id="4" name="TextBox 3"/>
          <p:cNvSpPr txBox="1"/>
          <p:nvPr/>
        </p:nvSpPr>
        <p:spPr>
          <a:xfrm>
            <a:off x="1099457" y="2377934"/>
            <a:ext cx="7620000" cy="3693319"/>
          </a:xfrm>
          <a:prstGeom prst="rect">
            <a:avLst/>
          </a:prstGeom>
          <a:noFill/>
        </p:spPr>
        <p:txBody>
          <a:bodyPr wrap="square" rtlCol="0">
            <a:spAutoFit/>
          </a:bodyPr>
          <a:lstStyle/>
          <a:p>
            <a:pPr marL="342900" indent="-342900">
              <a:lnSpc>
                <a:spcPct val="150000"/>
              </a:lnSpc>
              <a:spcAft>
                <a:spcPts val="1200"/>
              </a:spcAft>
              <a:buAutoNum type="arabicPeriod"/>
            </a:pPr>
            <a:r>
              <a:rPr lang="en-US" sz="3600" dirty="0" smtClean="0"/>
              <a:t> </a:t>
            </a:r>
            <a:r>
              <a:rPr lang="en-US" sz="3200" dirty="0" smtClean="0"/>
              <a:t>Captures our Mission Focus.</a:t>
            </a:r>
          </a:p>
          <a:p>
            <a:pPr marL="342900" indent="-342900">
              <a:spcAft>
                <a:spcPts val="1200"/>
              </a:spcAft>
              <a:buAutoNum type="arabicPeriod"/>
            </a:pPr>
            <a:r>
              <a:rPr lang="en-US" sz="3200" dirty="0" smtClean="0"/>
              <a:t> </a:t>
            </a:r>
            <a:r>
              <a:rPr lang="en-US" sz="3200" dirty="0" smtClean="0"/>
              <a:t>Allocates resources, staff, and program to grow our capacity to support congregations</a:t>
            </a:r>
            <a:r>
              <a:rPr lang="en-US" sz="3200" dirty="0" smtClean="0"/>
              <a:t>.</a:t>
            </a:r>
            <a:endParaRPr lang="en-US" sz="3200" dirty="0"/>
          </a:p>
          <a:p>
            <a:pPr marL="342900" indent="-342900">
              <a:spcAft>
                <a:spcPts val="1200"/>
              </a:spcAft>
              <a:buAutoNum type="arabicPeriod"/>
            </a:pPr>
            <a:r>
              <a:rPr lang="en-US" sz="3200" dirty="0" smtClean="0"/>
              <a:t>Reflects an emerging interdependence among the Lutherans in New Jersey</a:t>
            </a:r>
          </a:p>
        </p:txBody>
      </p:sp>
    </p:spTree>
    <p:extLst>
      <p:ext uri="{BB962C8B-B14F-4D97-AF65-F5344CB8AC3E}">
        <p14:creationId xmlns:p14="http://schemas.microsoft.com/office/powerpoint/2010/main" val="19086129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1905000" y="304800"/>
            <a:ext cx="7239000" cy="1600200"/>
          </a:xfrm>
          <a:prstGeom prst="roundRect">
            <a:avLst>
              <a:gd name="adj" fmla="val 21667"/>
            </a:avLst>
          </a:prstGeom>
          <a:noFill/>
          <a:ln w="9525">
            <a:noFill/>
            <a:round/>
            <a:headEnd/>
            <a:tailEnd/>
          </a:ln>
          <a:effectLst/>
        </p:spPr>
        <p:txBody>
          <a:bodyPr anchor="ctr"/>
          <a:lstStyle/>
          <a:p>
            <a:pPr algn="ctr">
              <a:lnSpc>
                <a:spcPct val="90000"/>
              </a:lnSpc>
              <a:defRPr/>
            </a:pPr>
            <a:r>
              <a:rPr lang="en-US" sz="4000" b="1" kern="0" dirty="0" smtClean="0">
                <a:solidFill>
                  <a:schemeClr val="tx2"/>
                </a:solidFill>
                <a:latin typeface="Calibri" pitchFamily="34" charset="0"/>
                <a:ea typeface="+mj-ea"/>
                <a:cs typeface="+mj-cs"/>
              </a:rPr>
              <a:t>            New </a:t>
            </a:r>
            <a:r>
              <a:rPr lang="en-US" sz="4000" b="1" kern="0" dirty="0">
                <a:solidFill>
                  <a:schemeClr val="tx2"/>
                </a:solidFill>
                <a:latin typeface="Calibri" pitchFamily="34" charset="0"/>
                <a:ea typeface="+mj-ea"/>
                <a:cs typeface="+mj-cs"/>
              </a:rPr>
              <a:t>Jersey Synod </a:t>
            </a:r>
            <a:r>
              <a:rPr lang="en-US" sz="4000" b="1" kern="0" dirty="0" smtClean="0">
                <a:solidFill>
                  <a:schemeClr val="tx2"/>
                </a:solidFill>
                <a:latin typeface="Calibri" pitchFamily="34" charset="0"/>
                <a:ea typeface="+mj-ea"/>
                <a:cs typeface="+mj-cs"/>
              </a:rPr>
              <a:t>2015 Anticipated Operating </a:t>
            </a:r>
            <a:r>
              <a:rPr lang="en-US" sz="4000" b="1" kern="0" dirty="0">
                <a:solidFill>
                  <a:schemeClr val="tx2"/>
                </a:solidFill>
                <a:latin typeface="Calibri" pitchFamily="34" charset="0"/>
                <a:ea typeface="+mj-ea"/>
                <a:cs typeface="+mj-cs"/>
              </a:rPr>
              <a:t>Income </a:t>
            </a:r>
            <a:r>
              <a:rPr lang="en-US" sz="4000" b="1" kern="0" dirty="0" smtClean="0">
                <a:solidFill>
                  <a:schemeClr val="tx2"/>
                </a:solidFill>
                <a:latin typeface="Calibri" pitchFamily="34" charset="0"/>
                <a:ea typeface="+mj-ea"/>
                <a:cs typeface="+mj-cs"/>
              </a:rPr>
              <a:t>       </a:t>
            </a:r>
            <a:r>
              <a:rPr lang="en-US" sz="4000" b="1" kern="0" dirty="0" smtClean="0">
                <a:solidFill>
                  <a:srgbClr val="C00000"/>
                </a:solidFill>
                <a:latin typeface="Calibri" pitchFamily="34" charset="0"/>
                <a:ea typeface="+mj-ea"/>
                <a:cs typeface="+mj-cs"/>
              </a:rPr>
              <a:t>$2,387,000</a:t>
            </a:r>
            <a:endParaRPr lang="en-US" sz="4000" b="1" kern="0" dirty="0">
              <a:solidFill>
                <a:srgbClr val="C00000"/>
              </a:solidFill>
              <a:latin typeface="Calibri" pitchFamily="34" charset="0"/>
              <a:ea typeface="+mj-ea"/>
              <a:cs typeface="+mj-cs"/>
            </a:endParaRPr>
          </a:p>
        </p:txBody>
      </p:sp>
      <p:sp>
        <p:nvSpPr>
          <p:cNvPr id="4" name="TextBox 3"/>
          <p:cNvSpPr txBox="1"/>
          <p:nvPr/>
        </p:nvSpPr>
        <p:spPr>
          <a:xfrm>
            <a:off x="1066800" y="2667000"/>
            <a:ext cx="7620000" cy="3693319"/>
          </a:xfrm>
          <a:prstGeom prst="rect">
            <a:avLst/>
          </a:prstGeom>
          <a:noFill/>
        </p:spPr>
        <p:txBody>
          <a:bodyPr wrap="square" rtlCol="0">
            <a:spAutoFit/>
          </a:bodyPr>
          <a:lstStyle/>
          <a:p>
            <a:pPr marL="342900" indent="-342900">
              <a:lnSpc>
                <a:spcPct val="150000"/>
              </a:lnSpc>
              <a:buAutoNum type="arabicPeriod"/>
            </a:pPr>
            <a:r>
              <a:rPr lang="en-US" sz="3600" dirty="0" smtClean="0"/>
              <a:t> Mission Support	    $2,100,000</a:t>
            </a:r>
          </a:p>
          <a:p>
            <a:pPr marL="342900" indent="-342900">
              <a:buAutoNum type="arabicPeriod"/>
            </a:pPr>
            <a:r>
              <a:rPr lang="en-US" sz="3600" dirty="0" smtClean="0"/>
              <a:t> Synod Endowments &amp;</a:t>
            </a:r>
          </a:p>
          <a:p>
            <a:r>
              <a:rPr lang="en-US" sz="3600" dirty="0"/>
              <a:t> </a:t>
            </a:r>
            <a:r>
              <a:rPr lang="en-US" sz="3600" dirty="0" smtClean="0"/>
              <a:t>   Restricted Funds	       $</a:t>
            </a:r>
            <a:r>
              <a:rPr lang="en-US" sz="3600" dirty="0" smtClean="0"/>
              <a:t>190,000</a:t>
            </a:r>
            <a:endParaRPr lang="en-US" sz="3600" dirty="0" smtClean="0"/>
          </a:p>
          <a:p>
            <a:pPr>
              <a:lnSpc>
                <a:spcPct val="150000"/>
              </a:lnSpc>
            </a:pPr>
            <a:r>
              <a:rPr lang="en-US" sz="3600" dirty="0" smtClean="0"/>
              <a:t>3. ELCA Churchwide	         $50,000</a:t>
            </a:r>
          </a:p>
          <a:p>
            <a:pPr>
              <a:lnSpc>
                <a:spcPct val="150000"/>
              </a:lnSpc>
            </a:pPr>
            <a:r>
              <a:rPr lang="en-US" sz="3600" dirty="0" smtClean="0"/>
              <a:t>4. </a:t>
            </a:r>
            <a:r>
              <a:rPr lang="en-US" sz="3600" dirty="0" smtClean="0"/>
              <a:t>Special Gifts</a:t>
            </a:r>
            <a:r>
              <a:rPr lang="en-US" sz="3600" dirty="0" smtClean="0"/>
              <a:t>		         </a:t>
            </a:r>
            <a:r>
              <a:rPr lang="en-US" sz="3600" dirty="0" smtClean="0"/>
              <a:t>$47,000</a:t>
            </a: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850391941"/>
              </p:ext>
            </p:extLst>
          </p:nvPr>
        </p:nvGraphicFramePr>
        <p:xfrm>
          <a:off x="762000" y="1905000"/>
          <a:ext cx="76962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1"/>
          <p:cNvSpPr txBox="1">
            <a:spLocks/>
          </p:cNvSpPr>
          <p:nvPr/>
        </p:nvSpPr>
        <p:spPr bwMode="auto">
          <a:xfrm>
            <a:off x="1981200" y="762000"/>
            <a:ext cx="7543800" cy="1143000"/>
          </a:xfrm>
          <a:prstGeom prst="roundRect">
            <a:avLst>
              <a:gd name="adj" fmla="val 21667"/>
            </a:avLst>
          </a:prstGeom>
          <a:noFill/>
          <a:ln w="9525">
            <a:noFill/>
            <a:round/>
            <a:headEnd/>
            <a:tailEnd/>
          </a:ln>
          <a:effectLst/>
        </p:spPr>
        <p:txBody>
          <a:bodyPr anchor="ctr"/>
          <a:lstStyle/>
          <a:p>
            <a:pPr>
              <a:lnSpc>
                <a:spcPct val="90000"/>
              </a:lnSpc>
              <a:defRPr/>
            </a:pPr>
            <a:r>
              <a:rPr lang="en-US" sz="4000" b="1" kern="0" dirty="0">
                <a:solidFill>
                  <a:schemeClr val="tx2"/>
                </a:solidFill>
                <a:latin typeface="Calibri" pitchFamily="34" charset="0"/>
                <a:ea typeface="+mj-ea"/>
                <a:cs typeface="+mj-cs"/>
              </a:rPr>
              <a:t>New Jersey Synod </a:t>
            </a:r>
            <a:r>
              <a:rPr lang="en-US" sz="4000" b="1" kern="0" dirty="0" smtClean="0">
                <a:solidFill>
                  <a:schemeClr val="tx2"/>
                </a:solidFill>
                <a:latin typeface="Calibri" pitchFamily="34" charset="0"/>
                <a:ea typeface="+mj-ea"/>
                <a:cs typeface="+mj-cs"/>
              </a:rPr>
              <a:t>2015 </a:t>
            </a:r>
          </a:p>
          <a:p>
            <a:pPr>
              <a:lnSpc>
                <a:spcPct val="90000"/>
              </a:lnSpc>
              <a:defRPr/>
            </a:pPr>
            <a:r>
              <a:rPr lang="en-US" sz="4000" b="1" kern="0" dirty="0" smtClean="0">
                <a:solidFill>
                  <a:schemeClr val="tx2"/>
                </a:solidFill>
                <a:latin typeface="Calibri" pitchFamily="34" charset="0"/>
                <a:ea typeface="+mj-ea"/>
                <a:cs typeface="+mj-cs"/>
              </a:rPr>
              <a:t>Operating </a:t>
            </a:r>
            <a:r>
              <a:rPr lang="en-US" sz="4000" b="1" kern="0" dirty="0">
                <a:solidFill>
                  <a:schemeClr val="tx2"/>
                </a:solidFill>
                <a:latin typeface="Calibri" pitchFamily="34" charset="0"/>
                <a:ea typeface="+mj-ea"/>
                <a:cs typeface="+mj-cs"/>
              </a:rPr>
              <a:t>Expenses $</a:t>
            </a:r>
            <a:r>
              <a:rPr lang="en-US" sz="4000" b="1" kern="0" dirty="0" smtClean="0">
                <a:solidFill>
                  <a:schemeClr val="tx2"/>
                </a:solidFill>
                <a:latin typeface="Calibri" pitchFamily="34" charset="0"/>
                <a:ea typeface="+mj-ea"/>
                <a:cs typeface="+mj-cs"/>
              </a:rPr>
              <a:t>2,387,000</a:t>
            </a:r>
            <a:endParaRPr lang="en-US" sz="4000" b="1" kern="0" dirty="0">
              <a:solidFill>
                <a:schemeClr val="tx2"/>
              </a:solidFill>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Title 1"/>
          <p:cNvSpPr>
            <a:spLocks noGrp="1"/>
          </p:cNvSpPr>
          <p:nvPr>
            <p:ph type="title"/>
          </p:nvPr>
        </p:nvSpPr>
        <p:spPr>
          <a:xfrm>
            <a:off x="2209800" y="685800"/>
            <a:ext cx="6553200" cy="2133600"/>
          </a:xfrm>
        </p:spPr>
        <p:txBody>
          <a:bodyPr/>
          <a:lstStyle/>
          <a:p>
            <a:pPr algn="ctr"/>
            <a:r>
              <a:rPr lang="en-US" i="1" dirty="0" smtClean="0">
                <a:solidFill>
                  <a:srgbClr val="CC0000"/>
                </a:solidFill>
              </a:rPr>
              <a:t>ELCA CHURCHWIDE AND MINISTRY PARTNERS</a:t>
            </a:r>
            <a:br>
              <a:rPr lang="en-US" i="1" dirty="0" smtClean="0">
                <a:solidFill>
                  <a:srgbClr val="CC0000"/>
                </a:solidFill>
              </a:rPr>
            </a:br>
            <a:r>
              <a:rPr lang="en-US" i="1" dirty="0" smtClean="0">
                <a:solidFill>
                  <a:srgbClr val="CC0000"/>
                </a:solidFill>
              </a:rPr>
              <a:t>$1,193,000 </a:t>
            </a:r>
            <a:endParaRPr lang="en-US" sz="4000" dirty="0" smtClean="0">
              <a:solidFill>
                <a:srgbClr val="0070C0"/>
              </a:solidFill>
            </a:endParaRPr>
          </a:p>
        </p:txBody>
      </p:sp>
      <p:sp>
        <p:nvSpPr>
          <p:cNvPr id="2" name="TextBox 1"/>
          <p:cNvSpPr txBox="1"/>
          <p:nvPr/>
        </p:nvSpPr>
        <p:spPr>
          <a:xfrm>
            <a:off x="1250576" y="2819400"/>
            <a:ext cx="7239000"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solidFill>
                  <a:srgbClr val="000000"/>
                </a:solidFill>
              </a:rPr>
              <a:t>ELCA Mission </a:t>
            </a:r>
            <a:r>
              <a:rPr lang="en-US" sz="2400" dirty="0" smtClean="0">
                <a:solidFill>
                  <a:srgbClr val="000000"/>
                </a:solidFill>
              </a:rPr>
              <a:t>Support</a:t>
            </a:r>
            <a:endParaRPr lang="en-US" sz="2400" dirty="0" smtClean="0">
              <a:solidFill>
                <a:srgbClr val="000000"/>
              </a:solidFill>
            </a:endParaRPr>
          </a:p>
          <a:p>
            <a:pPr marL="342900" indent="-342900">
              <a:buFont typeface="Arial" panose="020B0604020202020204" pitchFamily="34" charset="0"/>
              <a:buChar char="•"/>
            </a:pPr>
            <a:r>
              <a:rPr lang="en-US" sz="2400" dirty="0" smtClean="0">
                <a:solidFill>
                  <a:srgbClr val="000000"/>
                </a:solidFill>
              </a:rPr>
              <a:t>Lutheran Seminary at Philadelphia</a:t>
            </a:r>
          </a:p>
          <a:p>
            <a:pPr marL="342900" indent="-342900">
              <a:buFont typeface="Arial" panose="020B0604020202020204" pitchFamily="34" charset="0"/>
              <a:buChar char="•"/>
            </a:pPr>
            <a:r>
              <a:rPr lang="en-US" sz="2400" dirty="0" smtClean="0">
                <a:solidFill>
                  <a:srgbClr val="000000"/>
                </a:solidFill>
              </a:rPr>
              <a:t>Cross Roads Outdoor Ministries</a:t>
            </a:r>
          </a:p>
          <a:p>
            <a:pPr marL="342900" indent="-342900">
              <a:buFont typeface="Arial" panose="020B0604020202020204" pitchFamily="34" charset="0"/>
              <a:buChar char="•"/>
            </a:pPr>
            <a:r>
              <a:rPr lang="en-US" sz="2400" dirty="0" smtClean="0">
                <a:solidFill>
                  <a:srgbClr val="000000"/>
                </a:solidFill>
              </a:rPr>
              <a:t>Protestant Campus Ministry</a:t>
            </a:r>
          </a:p>
          <a:p>
            <a:pPr marL="342900" indent="-342900">
              <a:buFont typeface="Arial" panose="020B0604020202020204" pitchFamily="34" charset="0"/>
              <a:buChar char="•"/>
            </a:pPr>
            <a:r>
              <a:rPr lang="en-US" sz="2400" dirty="0" smtClean="0">
                <a:solidFill>
                  <a:srgbClr val="000000"/>
                </a:solidFill>
              </a:rPr>
              <a:t>Lutheran Archives Center</a:t>
            </a:r>
          </a:p>
          <a:p>
            <a:pPr marL="342900" indent="-342900">
              <a:buFont typeface="Arial" panose="020B0604020202020204" pitchFamily="34" charset="0"/>
              <a:buChar char="•"/>
            </a:pPr>
            <a:r>
              <a:rPr lang="en-US" sz="2400" dirty="0" smtClean="0">
                <a:solidFill>
                  <a:srgbClr val="000000"/>
                </a:solidFill>
              </a:rPr>
              <a:t>New Jersey Council of Churches</a:t>
            </a:r>
          </a:p>
          <a:p>
            <a:pPr marL="342900" indent="-342900">
              <a:buFont typeface="Arial" panose="020B0604020202020204" pitchFamily="34" charset="0"/>
              <a:buChar char="•"/>
            </a:pPr>
            <a:r>
              <a:rPr lang="en-US" sz="2400" dirty="0" smtClean="0">
                <a:solidFill>
                  <a:srgbClr val="000000"/>
                </a:solidFill>
              </a:rPr>
              <a:t>Region 7 Center for Mission</a:t>
            </a:r>
          </a:p>
          <a:p>
            <a:pPr marL="342900" indent="-342900">
              <a:buFont typeface="Arial" panose="020B0604020202020204" pitchFamily="34" charset="0"/>
              <a:buChar char="•"/>
            </a:pPr>
            <a:r>
              <a:rPr lang="en-US" sz="2400" dirty="0" smtClean="0">
                <a:solidFill>
                  <a:srgbClr val="000000"/>
                </a:solidFill>
              </a:rPr>
              <a:t>Upsala at Wagner Program</a:t>
            </a:r>
          </a:p>
          <a:p>
            <a:pPr marL="342900" indent="-342900">
              <a:buFont typeface="Arial" panose="020B0604020202020204" pitchFamily="34" charset="0"/>
              <a:buChar char="•"/>
            </a:pPr>
            <a:r>
              <a:rPr lang="en-US" sz="2400" dirty="0" smtClean="0">
                <a:solidFill>
                  <a:srgbClr val="000000"/>
                </a:solidFill>
              </a:rPr>
              <a:t>Seafarers and International House</a:t>
            </a:r>
          </a:p>
          <a:p>
            <a:pPr marL="342900" indent="-342900">
              <a:buFont typeface="Arial" panose="020B0604020202020204" pitchFamily="34" charset="0"/>
              <a:buChar char="•"/>
            </a:pPr>
            <a:r>
              <a:rPr lang="en-US" sz="2400" dirty="0" smtClean="0">
                <a:solidFill>
                  <a:srgbClr val="000000"/>
                </a:solidFill>
              </a:rPr>
              <a:t>Diakonia</a:t>
            </a:r>
            <a:endParaRPr lang="en-US" sz="2400" dirty="0">
              <a:solidFill>
                <a:srgbClr val="000000"/>
              </a:solidFill>
            </a:endParaRPr>
          </a:p>
        </p:txBody>
      </p:sp>
      <p:graphicFrame>
        <p:nvGraphicFramePr>
          <p:cNvPr id="8" name="Chart 7"/>
          <p:cNvGraphicFramePr/>
          <p:nvPr>
            <p:extLst>
              <p:ext uri="{D42A27DB-BD31-4B8C-83A1-F6EECF244321}">
                <p14:modId xmlns:p14="http://schemas.microsoft.com/office/powerpoint/2010/main" val="2439281086"/>
              </p:ext>
            </p:extLst>
          </p:nvPr>
        </p:nvGraphicFramePr>
        <p:xfrm>
          <a:off x="457200" y="381000"/>
          <a:ext cx="1600200" cy="14478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457200" y="1600200"/>
            <a:ext cx="1524000" cy="769441"/>
          </a:xfrm>
          <a:prstGeom prst="rect">
            <a:avLst/>
          </a:prstGeom>
          <a:solidFill>
            <a:schemeClr val="bg1"/>
          </a:solidFill>
        </p:spPr>
        <p:txBody>
          <a:bodyPr wrap="square" rtlCol="0">
            <a:spAutoFit/>
          </a:bodyPr>
          <a:lstStyle/>
          <a:p>
            <a:pPr algn="ctr"/>
            <a:r>
              <a:rPr lang="en-US" sz="4400" b="1" dirty="0" smtClean="0"/>
              <a:t>50%</a:t>
            </a:r>
            <a:endParaRPr lang="en-US" sz="4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2534</TotalTime>
  <Words>2581</Words>
  <Application>Microsoft Office PowerPoint</Application>
  <PresentationFormat>On-screen Show (4:3)</PresentationFormat>
  <Paragraphs>213</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Capsules</vt:lpstr>
      <vt:lpstr>New Jersey Synod  Evangelical Lutheran Church in America</vt:lpstr>
      <vt:lpstr>A Missional Synod</vt:lpstr>
      <vt:lpstr>Essential, Enduring, Core Values</vt:lpstr>
      <vt:lpstr>Because You Care</vt:lpstr>
      <vt:lpstr>The Spending Plan is a  Mission Document</vt:lpstr>
      <vt:lpstr>PowerPoint Presentation</vt:lpstr>
      <vt:lpstr>PowerPoint Presentation</vt:lpstr>
      <vt:lpstr>PowerPoint Presentation</vt:lpstr>
      <vt:lpstr>ELCA CHURCHWIDE AND MINISTRY PARTNERS $1,193,000 </vt:lpstr>
      <vt:lpstr>STRENGTHENING CONGREGATIONS $431,000</vt:lpstr>
      <vt:lpstr>OUTREACH SUPPORTING CONGREGATIONS $155,000 </vt:lpstr>
      <vt:lpstr>         OFFICE OF THE BISHOP SUPPORTING MISSION AND MINISTRY $291,782 </vt:lpstr>
      <vt:lpstr>OVERSIGHT AND PLANNING FOR THE SAKE OF GOD’S MISSION $316,218</vt:lpstr>
      <vt:lpstr>PowerPoint Presentation</vt:lpstr>
    </vt:vector>
  </TitlesOfParts>
  <Company>Princeton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Jersey Synod  Evangelical Lutheran Church in America</dc:title>
  <dc:creator>Dave Wirth</dc:creator>
  <cp:lastModifiedBy>Scott</cp:lastModifiedBy>
  <cp:revision>125</cp:revision>
  <cp:lastPrinted>2014-05-15T18:05:19Z</cp:lastPrinted>
  <dcterms:created xsi:type="dcterms:W3CDTF">2010-04-28T12:18:21Z</dcterms:created>
  <dcterms:modified xsi:type="dcterms:W3CDTF">2014-05-15T21:49:53Z</dcterms:modified>
</cp:coreProperties>
</file>